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sldIdLst>
    <p:sldId id="297" r:id="rId2"/>
    <p:sldId id="258" r:id="rId3"/>
    <p:sldId id="282" r:id="rId4"/>
    <p:sldId id="260" r:id="rId5"/>
    <p:sldId id="290" r:id="rId6"/>
    <p:sldId id="292" r:id="rId7"/>
    <p:sldId id="283" r:id="rId8"/>
    <p:sldId id="291" r:id="rId9"/>
    <p:sldId id="284" r:id="rId10"/>
    <p:sldId id="293" r:id="rId11"/>
    <p:sldId id="265" r:id="rId12"/>
    <p:sldId id="294" r:id="rId13"/>
    <p:sldId id="295" r:id="rId14"/>
    <p:sldId id="296" r:id="rId15"/>
    <p:sldId id="285" r:id="rId16"/>
    <p:sldId id="275" r:id="rId17"/>
    <p:sldId id="289" r:id="rId18"/>
    <p:sldId id="286" r:id="rId19"/>
    <p:sldId id="287" r:id="rId20"/>
    <p:sldId id="288" r:id="rId21"/>
    <p:sldId id="264" r:id="rId22"/>
    <p:sldId id="276" r:id="rId23"/>
    <p:sldId id="281" r:id="rId24"/>
    <p:sldId id="277"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B5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078" autoAdjust="0"/>
  </p:normalViewPr>
  <p:slideViewPr>
    <p:cSldViewPr snapToGrid="0" snapToObjects="1" showGuides="1">
      <p:cViewPr varScale="1">
        <p:scale>
          <a:sx n="99" d="100"/>
          <a:sy n="99" d="100"/>
        </p:scale>
        <p:origin x="39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B32A9-C133-4401-8A29-CF384D1154D0}" type="datetimeFigureOut">
              <a:rPr lang="ru-RU" smtClean="0"/>
              <a:t>04.11.2019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DD11-AA4F-4A65-8635-39B456FDD30B}" type="slidenum">
              <a:rPr lang="ru-RU" smtClean="0"/>
              <a:t>‹#›</a:t>
            </a:fld>
            <a:endParaRPr lang="ru-RU"/>
          </a:p>
        </p:txBody>
      </p:sp>
    </p:spTree>
    <p:extLst>
      <p:ext uri="{BB962C8B-B14F-4D97-AF65-F5344CB8AC3E}">
        <p14:creationId xmlns:p14="http://schemas.microsoft.com/office/powerpoint/2010/main" val="84517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1" dirty="0" smtClean="0"/>
              <a:t>Методы</a:t>
            </a:r>
            <a:r>
              <a:rPr lang="ru-RU" dirty="0" smtClean="0"/>
              <a:t> финансового анализа:</a:t>
            </a:r>
          </a:p>
          <a:p>
            <a:pPr algn="l"/>
            <a:r>
              <a:rPr lang="ru-RU" dirty="0" smtClean="0"/>
              <a:t>• </a:t>
            </a:r>
            <a:r>
              <a:rPr lang="ru-RU" b="1" dirty="0" smtClean="0"/>
              <a:t>Горизонтальный</a:t>
            </a:r>
            <a:r>
              <a:rPr lang="ru-RU" dirty="0" smtClean="0"/>
              <a:t> (ретроспективный, продольный, временной) анализ.</a:t>
            </a:r>
          </a:p>
          <a:p>
            <a:pPr algn="l"/>
            <a:r>
              <a:rPr lang="ru-RU" dirty="0" smtClean="0"/>
              <a:t>• </a:t>
            </a:r>
            <a:r>
              <a:rPr lang="ru-RU" b="1" dirty="0" smtClean="0"/>
              <a:t>Вертикальный</a:t>
            </a:r>
            <a:r>
              <a:rPr lang="ru-RU" dirty="0" smtClean="0"/>
              <a:t> (глубинный, структурный) анализ.</a:t>
            </a:r>
          </a:p>
          <a:p>
            <a:pPr algn="l"/>
            <a:r>
              <a:rPr lang="ru-RU" dirty="0" smtClean="0"/>
              <a:t>• </a:t>
            </a:r>
            <a:r>
              <a:rPr lang="ru-RU" b="1" dirty="0" smtClean="0"/>
              <a:t>Факторный</a:t>
            </a:r>
            <a:r>
              <a:rPr lang="ru-RU" dirty="0" smtClean="0"/>
              <a:t> анализ.</a:t>
            </a:r>
          </a:p>
          <a:p>
            <a:pPr algn="l"/>
            <a:r>
              <a:rPr lang="ru-RU" dirty="0" smtClean="0"/>
              <a:t>Предполагает оценку влияния отдельных факторов на итоговые финансовые показатели с целью определения причин, вызывающих изменения их значений. (чаще используется для внутреннего финансового анализа).</a:t>
            </a:r>
          </a:p>
          <a:p>
            <a:pPr algn="l"/>
            <a:r>
              <a:rPr lang="ru-RU" dirty="0" smtClean="0"/>
              <a:t>• </a:t>
            </a:r>
            <a:r>
              <a:rPr lang="ru-RU" b="1" dirty="0" smtClean="0"/>
              <a:t>Сравнительный</a:t>
            </a:r>
            <a:r>
              <a:rPr lang="ru-RU" dirty="0" smtClean="0"/>
              <a:t> анализ.</a:t>
            </a:r>
          </a:p>
          <a:p>
            <a:pPr algn="l"/>
            <a:r>
              <a:rPr lang="ru-RU" dirty="0" smtClean="0"/>
              <a:t>Предполагает сопоставление финансовых показателей исследуемого предприятия со среднеотраслевыми значениями или аналогичными показателями родственных предприятий и конкурентов (чаще используется для внешнего финансового анализа).</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a:t>
            </a:r>
            <a:r>
              <a:rPr lang="ru-RU" sz="1200" b="1" kern="1200" dirty="0" smtClean="0">
                <a:solidFill>
                  <a:schemeClr val="tx1"/>
                </a:solidFill>
                <a:effectLst/>
                <a:latin typeface="+mn-lt"/>
                <a:ea typeface="+mn-ea"/>
                <a:cs typeface="+mn-cs"/>
              </a:rPr>
              <a:t>Трендовый анализ</a:t>
            </a:r>
            <a:r>
              <a:rPr lang="ru-RU" sz="1200" kern="1200" dirty="0" smtClean="0">
                <a:solidFill>
                  <a:schemeClr val="tx1"/>
                </a:solidFill>
                <a:effectLst/>
                <a:latin typeface="+mn-lt"/>
                <a:ea typeface="+mn-ea"/>
                <a:cs typeface="+mn-cs"/>
              </a:rPr>
              <a:t> предполагает расчёт абсолютных и относительных отклонений от уровня базисного момента (периода) (</a:t>
            </a:r>
            <a:r>
              <a:rPr lang="en-US" sz="1200" kern="1200" dirty="0" err="1" smtClean="0">
                <a:solidFill>
                  <a:schemeClr val="tx1"/>
                </a:solidFill>
                <a:effectLst/>
                <a:latin typeface="+mn-lt"/>
                <a:ea typeface="+mn-ea"/>
                <a:cs typeface="+mn-cs"/>
              </a:rPr>
              <a:t>N</a:t>
            </a:r>
            <a:r>
              <a:rPr lang="en-US" sz="1200" kern="1200" baseline="-25000" dirty="0" err="1" smtClean="0">
                <a:solidFill>
                  <a:schemeClr val="tx1"/>
                </a:solidFill>
                <a:effectLst/>
                <a:latin typeface="+mn-lt"/>
                <a:ea typeface="+mn-ea"/>
                <a:cs typeface="+mn-cs"/>
              </a:rPr>
              <a:t>b</a:t>
            </a:r>
            <a:r>
              <a:rPr lang="ru-RU" sz="1200" kern="1200" dirty="0" smtClean="0">
                <a:solidFill>
                  <a:schemeClr val="tx1"/>
                </a:solidFill>
                <a:effectLst/>
                <a:latin typeface="+mn-lt"/>
                <a:ea typeface="+mn-ea"/>
                <a:cs typeface="+mn-cs"/>
              </a:rPr>
              <a:t>). </a:t>
            </a:r>
          </a:p>
          <a:p>
            <a:pPr algn="l"/>
            <a:endParaRPr lang="ru-RU" dirty="0" smtClean="0"/>
          </a:p>
        </p:txBody>
      </p:sp>
      <p:sp>
        <p:nvSpPr>
          <p:cNvPr id="4" name="Номер слайда 3"/>
          <p:cNvSpPr>
            <a:spLocks noGrp="1"/>
          </p:cNvSpPr>
          <p:nvPr>
            <p:ph type="sldNum" sz="quarter" idx="10"/>
          </p:nvPr>
        </p:nvSpPr>
        <p:spPr/>
        <p:txBody>
          <a:bodyPr/>
          <a:lstStyle/>
          <a:p>
            <a:fld id="{A4A7DD11-AA4F-4A65-8635-39B456FDD30B}" type="slidenum">
              <a:rPr lang="ru-RU" smtClean="0"/>
              <a:t>11</a:t>
            </a:fld>
            <a:endParaRPr lang="ru-RU"/>
          </a:p>
        </p:txBody>
      </p:sp>
    </p:spTree>
    <p:extLst>
      <p:ext uri="{BB962C8B-B14F-4D97-AF65-F5344CB8AC3E}">
        <p14:creationId xmlns:p14="http://schemas.microsoft.com/office/powerpoint/2010/main" val="287994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FontTx/>
              <a:buNone/>
            </a:pPr>
            <a:r>
              <a:rPr lang="ru-RU" sz="1200" b="1" u="sng" dirty="0" smtClean="0">
                <a:latin typeface="Times New Roman" pitchFamily="18" charset="0"/>
              </a:rPr>
              <a:t>Различают денежные потоки:</a:t>
            </a:r>
          </a:p>
          <a:p>
            <a:pPr eaLnBrk="1" hangingPunct="1">
              <a:buFont typeface="Wingdings" pitchFamily="2" charset="2"/>
              <a:buChar char="Ø"/>
            </a:pPr>
            <a:r>
              <a:rPr lang="ru-RU" sz="1200" dirty="0" smtClean="0">
                <a:latin typeface="Times New Roman" pitchFamily="18" charset="0"/>
              </a:rPr>
              <a:t>от </a:t>
            </a:r>
            <a:r>
              <a:rPr lang="ru-RU" sz="1200" b="1" dirty="0" smtClean="0">
                <a:solidFill>
                  <a:srgbClr val="FF0000"/>
                </a:solidFill>
                <a:latin typeface="Times New Roman" pitchFamily="18" charset="0"/>
              </a:rPr>
              <a:t>основной деятельности (операционной)</a:t>
            </a:r>
            <a:r>
              <a:rPr lang="ru-RU" sz="1200" dirty="0" smtClean="0">
                <a:solidFill>
                  <a:srgbClr val="FF0000"/>
                </a:solidFill>
                <a:latin typeface="Times New Roman" pitchFamily="18" charset="0"/>
              </a:rPr>
              <a:t>:</a:t>
            </a:r>
            <a:r>
              <a:rPr lang="ru-RU" sz="1200" dirty="0" smtClean="0">
                <a:latin typeface="Times New Roman" pitchFamily="18" charset="0"/>
              </a:rPr>
              <a:t> движение денежных средств в процессе производства и реализации основной продукции</a:t>
            </a:r>
          </a:p>
          <a:p>
            <a:pPr eaLnBrk="1" hangingPunct="1">
              <a:buFont typeface="Wingdings" pitchFamily="2" charset="2"/>
              <a:buChar char="Ø"/>
            </a:pPr>
            <a:r>
              <a:rPr lang="ru-RU" sz="1200" dirty="0" smtClean="0">
                <a:latin typeface="Times New Roman" pitchFamily="18" charset="0"/>
              </a:rPr>
              <a:t>от </a:t>
            </a:r>
            <a:r>
              <a:rPr lang="ru-RU" sz="1200" b="1" dirty="0" smtClean="0">
                <a:solidFill>
                  <a:srgbClr val="FF0000"/>
                </a:solidFill>
                <a:latin typeface="Times New Roman" pitchFamily="18" charset="0"/>
              </a:rPr>
              <a:t>инвестиционной</a:t>
            </a:r>
            <a:r>
              <a:rPr lang="ru-RU" sz="1200" dirty="0" smtClean="0">
                <a:solidFill>
                  <a:srgbClr val="FF0000"/>
                </a:solidFill>
                <a:latin typeface="Times New Roman" pitchFamily="18" charset="0"/>
              </a:rPr>
              <a:t> </a:t>
            </a:r>
            <a:r>
              <a:rPr lang="ru-RU" sz="1200" dirty="0" smtClean="0">
                <a:latin typeface="Times New Roman" pitchFamily="18" charset="0"/>
              </a:rPr>
              <a:t>деятельности: доходы и расходы от инвестирования средств и реализация </a:t>
            </a:r>
            <a:r>
              <a:rPr lang="ru-RU" sz="1200" b="1" dirty="0" smtClean="0">
                <a:latin typeface="Times New Roman" pitchFamily="18" charset="0"/>
              </a:rPr>
              <a:t>внеоборотных</a:t>
            </a:r>
            <a:r>
              <a:rPr lang="ru-RU" sz="1200" dirty="0" smtClean="0">
                <a:latin typeface="Times New Roman" pitchFamily="18" charset="0"/>
              </a:rPr>
              <a:t> средств</a:t>
            </a:r>
          </a:p>
          <a:p>
            <a:pPr eaLnBrk="1" hangingPunct="1">
              <a:buFont typeface="Wingdings" pitchFamily="2" charset="2"/>
              <a:buChar char="Ø"/>
            </a:pPr>
            <a:r>
              <a:rPr lang="ru-RU" sz="1200" dirty="0" smtClean="0">
                <a:latin typeface="Times New Roman" pitchFamily="18" charset="0"/>
              </a:rPr>
              <a:t>от </a:t>
            </a:r>
            <a:r>
              <a:rPr lang="ru-RU" sz="1200" b="1" dirty="0" smtClean="0">
                <a:latin typeface="Times New Roman" pitchFamily="18" charset="0"/>
              </a:rPr>
              <a:t>финансовой</a:t>
            </a:r>
            <a:r>
              <a:rPr lang="ru-RU" sz="1200" dirty="0" smtClean="0">
                <a:latin typeface="Times New Roman" pitchFamily="18" charset="0"/>
              </a:rPr>
              <a:t> деятельности: получение и выплата кредитов, выпуск акций и т.д.</a:t>
            </a:r>
          </a:p>
        </p:txBody>
      </p:sp>
      <p:sp>
        <p:nvSpPr>
          <p:cNvPr id="4" name="Номер слайда 3"/>
          <p:cNvSpPr>
            <a:spLocks noGrp="1"/>
          </p:cNvSpPr>
          <p:nvPr>
            <p:ph type="sldNum" sz="quarter" idx="10"/>
          </p:nvPr>
        </p:nvSpPr>
        <p:spPr/>
        <p:txBody>
          <a:bodyPr/>
          <a:lstStyle/>
          <a:p>
            <a:fld id="{3C113FF1-1BBF-408E-890E-67FAD5648191}" type="slidenum">
              <a:rPr lang="ru-RU" smtClean="0"/>
              <a:pPr/>
              <a:t>22</a:t>
            </a:fld>
            <a:endParaRPr lang="ru-RU"/>
          </a:p>
        </p:txBody>
      </p:sp>
    </p:spTree>
    <p:extLst>
      <p:ext uri="{BB962C8B-B14F-4D97-AF65-F5344CB8AC3E}">
        <p14:creationId xmlns:p14="http://schemas.microsoft.com/office/powerpoint/2010/main" val="330212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dirty="0" smtClean="0"/>
          </a:p>
        </p:txBody>
      </p:sp>
      <p:sp>
        <p:nvSpPr>
          <p:cNvPr id="4" name="Номер слайда 3"/>
          <p:cNvSpPr>
            <a:spLocks noGrp="1"/>
          </p:cNvSpPr>
          <p:nvPr>
            <p:ph type="sldNum" sz="quarter" idx="10"/>
          </p:nvPr>
        </p:nvSpPr>
        <p:spPr/>
        <p:txBody>
          <a:bodyPr/>
          <a:lstStyle/>
          <a:p>
            <a:fld id="{A4A7DD11-AA4F-4A65-8635-39B456FDD30B}" type="slidenum">
              <a:rPr lang="ru-RU" smtClean="0"/>
              <a:t>24</a:t>
            </a:fld>
            <a:endParaRPr lang="ru-RU"/>
          </a:p>
        </p:txBody>
      </p:sp>
    </p:spTree>
    <p:extLst>
      <p:ext uri="{BB962C8B-B14F-4D97-AF65-F5344CB8AC3E}">
        <p14:creationId xmlns:p14="http://schemas.microsoft.com/office/powerpoint/2010/main" val="412614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86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8350"/>
            <a:ext cx="10363200" cy="1143000"/>
          </a:xfrm>
          <a:prstGeom prst="rect">
            <a:avLst/>
          </a:prstGeo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914400" y="1981200"/>
            <a:ext cx="10363200" cy="4114800"/>
          </a:xfrm>
          <a:prstGeom prst="rect">
            <a:avLst/>
          </a:prstGeom>
        </p:spPr>
        <p:txBody>
          <a:bodyPr/>
          <a:lstStyle/>
          <a:p>
            <a:pPr lvl="0"/>
            <a:endParaRPr lang="ru-RU" noProof="0" smtClean="0"/>
          </a:p>
        </p:txBody>
      </p:sp>
      <p:sp>
        <p:nvSpPr>
          <p:cNvPr id="4" name="Rectangle 31"/>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ru-RU"/>
          </a:p>
        </p:txBody>
      </p:sp>
      <p:sp>
        <p:nvSpPr>
          <p:cNvPr id="5" name="Rectangle 32"/>
          <p:cNvSpPr>
            <a:spLocks noGrp="1" noChangeArrowheads="1"/>
          </p:cNvSpPr>
          <p:nvPr>
            <p:ph type="ftr" sz="quarter" idx="11"/>
          </p:nvPr>
        </p:nvSpPr>
        <p:spPr>
          <a:xfrm>
            <a:off x="4165600" y="6356351"/>
            <a:ext cx="3860800" cy="365125"/>
          </a:xfrm>
          <a:prstGeom prst="rect">
            <a:avLst/>
          </a:prstGeom>
        </p:spPr>
        <p:txBody>
          <a:bodyPr/>
          <a:lstStyle>
            <a:lvl1pPr>
              <a:defRPr/>
            </a:lvl1pPr>
          </a:lstStyle>
          <a:p>
            <a:pPr>
              <a:defRPr/>
            </a:pPr>
            <a:endParaRPr lang="ru-RU"/>
          </a:p>
        </p:txBody>
      </p:sp>
      <p:sp>
        <p:nvSpPr>
          <p:cNvPr id="6" name="Rectangle 33"/>
          <p:cNvSpPr>
            <a:spLocks noGrp="1" noChangeArrowheads="1"/>
          </p:cNvSpPr>
          <p:nvPr>
            <p:ph type="sldNum" sz="quarter" idx="12"/>
          </p:nvPr>
        </p:nvSpPr>
        <p:spPr>
          <a:xfrm>
            <a:off x="8737600" y="6356351"/>
            <a:ext cx="2844800" cy="365125"/>
          </a:xfrm>
          <a:prstGeom prst="rect">
            <a:avLst/>
          </a:prstGeom>
        </p:spPr>
        <p:txBody>
          <a:bodyPr/>
          <a:lstStyle>
            <a:lvl1pPr>
              <a:defRPr/>
            </a:lvl1pPr>
          </a:lstStyle>
          <a:p>
            <a:pPr>
              <a:defRPr/>
            </a:pPr>
            <a:fld id="{155CED1C-7647-473F-A81A-7FA2885D6C1D}" type="slidenum">
              <a:rPr lang="ru-RU"/>
              <a:pPr>
                <a:defRPr/>
              </a:pPr>
              <a:t>‹#›</a:t>
            </a:fld>
            <a:endParaRPr lang="ru-RU"/>
          </a:p>
        </p:txBody>
      </p:sp>
    </p:spTree>
    <p:extLst>
      <p:ext uri="{BB962C8B-B14F-4D97-AF65-F5344CB8AC3E}">
        <p14:creationId xmlns:p14="http://schemas.microsoft.com/office/powerpoint/2010/main" val="26535799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04.11.2019</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22747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04.11.2019</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354711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871245"/>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85448" y="0"/>
            <a:ext cx="7141946" cy="865707"/>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974" y="1052737"/>
            <a:ext cx="3917951"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630488"/>
            <a:ext cx="97726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318661" y="4675496"/>
            <a:ext cx="9894771" cy="1384995"/>
          </a:xfrm>
          <a:prstGeom prst="rect">
            <a:avLst/>
          </a:prstGeom>
        </p:spPr>
        <p:txBody>
          <a:bodyPr wrap="square">
            <a:spAutoFit/>
          </a:bodyPr>
          <a:lstStyle/>
          <a:p>
            <a:pPr algn="ctr"/>
            <a:r>
              <a:rPr lang="ru-RU" sz="2800" dirty="0" smtClean="0"/>
              <a:t> Магистратура </a:t>
            </a:r>
          </a:p>
          <a:p>
            <a:pPr algn="ctr"/>
            <a:r>
              <a:rPr lang="ru-RU" sz="2800" dirty="0" smtClean="0"/>
              <a:t>Тема </a:t>
            </a:r>
            <a:r>
              <a:rPr lang="en-US" sz="2800" dirty="0" smtClean="0"/>
              <a:t>10</a:t>
            </a:r>
            <a:r>
              <a:rPr lang="ru-RU" sz="2800" dirty="0"/>
              <a:t>. Финансовый анализ как инструмент для принятия управленческих решений</a:t>
            </a:r>
            <a:endParaRPr lang="ru-RU" sz="2800" dirty="0"/>
          </a:p>
        </p:txBody>
      </p:sp>
    </p:spTree>
    <p:extLst>
      <p:ext uri="{BB962C8B-B14F-4D97-AF65-F5344CB8AC3E}">
        <p14:creationId xmlns:p14="http://schemas.microsoft.com/office/powerpoint/2010/main" val="2770085786"/>
      </p:ext>
    </p:extLst>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сылбек Дускалиев\Downloads\ФА_методы.jpg"/>
          <p:cNvPicPr/>
          <p:nvPr/>
        </p:nvPicPr>
        <p:blipFill rotWithShape="1">
          <a:blip r:embed="rId2">
            <a:extLst>
              <a:ext uri="{28A0092B-C50C-407E-A947-70E740481C1C}">
                <a14:useLocalDpi xmlns:a14="http://schemas.microsoft.com/office/drawing/2010/main" val="0"/>
              </a:ext>
            </a:extLst>
          </a:blip>
          <a:srcRect t="24821"/>
          <a:stretch/>
        </p:blipFill>
        <p:spPr bwMode="auto">
          <a:xfrm>
            <a:off x="754742" y="420915"/>
            <a:ext cx="10682516" cy="60161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109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cxnSp>
        <p:nvCxnSpPr>
          <p:cNvPr id="11"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D:\ОДД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242" y="3252426"/>
            <a:ext cx="4061484" cy="2043474"/>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99713" y="909914"/>
            <a:ext cx="10987119" cy="54718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4800" b="1" dirty="0" smtClean="0">
                <a:solidFill>
                  <a:srgbClr val="FF0000"/>
                </a:solidFill>
              </a:rPr>
              <a:t>Методы </a:t>
            </a:r>
            <a:r>
              <a:rPr lang="ru-RU" sz="4800" b="1" dirty="0">
                <a:solidFill>
                  <a:srgbClr val="FF0000"/>
                </a:solidFill>
              </a:rPr>
              <a:t>финансового </a:t>
            </a:r>
            <a:r>
              <a:rPr lang="ru-RU" sz="4800" b="1" dirty="0" smtClean="0">
                <a:solidFill>
                  <a:srgbClr val="FF0000"/>
                </a:solidFill>
              </a:rPr>
              <a:t>анализа:</a:t>
            </a:r>
            <a:endParaRPr lang="ru-RU" sz="4800" b="1" dirty="0">
              <a:solidFill>
                <a:srgbClr val="FF0000"/>
              </a:solidFill>
            </a:endParaRPr>
          </a:p>
          <a:p>
            <a:pPr algn="l"/>
            <a:r>
              <a:rPr lang="ru-RU" sz="4800" dirty="0" smtClean="0"/>
              <a:t>• </a:t>
            </a:r>
            <a:r>
              <a:rPr lang="ru-RU" sz="4800" b="1" dirty="0" smtClean="0"/>
              <a:t>Горизонтальный</a:t>
            </a:r>
            <a:r>
              <a:rPr lang="ru-RU" sz="4800" dirty="0" smtClean="0"/>
              <a:t>  </a:t>
            </a:r>
            <a:endParaRPr lang="ru-RU" sz="4800" dirty="0"/>
          </a:p>
          <a:p>
            <a:pPr algn="l"/>
            <a:r>
              <a:rPr lang="ru-RU" sz="4800" dirty="0" smtClean="0"/>
              <a:t>• </a:t>
            </a:r>
            <a:r>
              <a:rPr lang="ru-RU" sz="4800" b="1" dirty="0" smtClean="0"/>
              <a:t>Вертикальный</a:t>
            </a:r>
            <a:r>
              <a:rPr lang="ru-RU" sz="4800" dirty="0" smtClean="0"/>
              <a:t> </a:t>
            </a:r>
            <a:endParaRPr lang="ru-RU" sz="4800" dirty="0"/>
          </a:p>
          <a:p>
            <a:pPr algn="l"/>
            <a:r>
              <a:rPr lang="ru-RU" sz="4800" dirty="0" smtClean="0"/>
              <a:t>• </a:t>
            </a:r>
            <a:r>
              <a:rPr lang="ru-RU" sz="4800" b="1" dirty="0" smtClean="0"/>
              <a:t>Факторный</a:t>
            </a:r>
            <a:r>
              <a:rPr lang="ru-RU" sz="4800" dirty="0" smtClean="0"/>
              <a:t> </a:t>
            </a:r>
            <a:r>
              <a:rPr lang="ru-RU" sz="4800" dirty="0"/>
              <a:t>анализ.</a:t>
            </a:r>
          </a:p>
          <a:p>
            <a:pPr algn="l"/>
            <a:r>
              <a:rPr lang="ru-RU" sz="4800" dirty="0" smtClean="0"/>
              <a:t>• </a:t>
            </a:r>
            <a:r>
              <a:rPr lang="ru-RU" sz="4800" b="1" dirty="0" smtClean="0"/>
              <a:t>Сравнительный</a:t>
            </a:r>
            <a:r>
              <a:rPr lang="ru-RU" sz="4800" dirty="0" smtClean="0"/>
              <a:t> </a:t>
            </a:r>
            <a:r>
              <a:rPr lang="ru-RU" sz="4800" dirty="0"/>
              <a:t>анализ</a:t>
            </a:r>
            <a:r>
              <a:rPr lang="ru-RU" sz="4800" dirty="0" smtClean="0"/>
              <a:t>.</a:t>
            </a:r>
          </a:p>
          <a:p>
            <a:pPr algn="l"/>
            <a:r>
              <a:rPr lang="ru-RU" sz="4800" dirty="0"/>
              <a:t>• </a:t>
            </a:r>
            <a:r>
              <a:rPr lang="ru-RU" sz="4800" b="1" dirty="0"/>
              <a:t>Трендовый </a:t>
            </a:r>
            <a:r>
              <a:rPr lang="ru-RU" sz="4800" dirty="0" smtClean="0"/>
              <a:t>анализ.</a:t>
            </a:r>
            <a:endParaRPr lang="ru-RU" sz="4800" dirty="0"/>
          </a:p>
        </p:txBody>
      </p:sp>
      <p:cxnSp>
        <p:nvCxnSpPr>
          <p:cNvPr id="26" name="Прямая соединительная линия 25"/>
          <p:cNvCxnSpPr>
            <a:cxnSpLocks noChangeShapeType="1"/>
          </p:cNvCxnSpPr>
          <p:nvPr/>
        </p:nvCxnSpPr>
        <p:spPr bwMode="auto">
          <a:xfrm>
            <a:off x="7283614" y="2640330"/>
            <a:ext cx="425761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Прямая соединительная линия 26"/>
          <p:cNvCxnSpPr>
            <a:cxnSpLocks noChangeShapeType="1"/>
          </p:cNvCxnSpPr>
          <p:nvPr/>
        </p:nvCxnSpPr>
        <p:spPr bwMode="auto">
          <a:xfrm>
            <a:off x="7283614" y="2592705"/>
            <a:ext cx="0" cy="145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Прямая соединительная линия 27"/>
          <p:cNvCxnSpPr>
            <a:cxnSpLocks noChangeShapeType="1"/>
          </p:cNvCxnSpPr>
          <p:nvPr/>
        </p:nvCxnSpPr>
        <p:spPr bwMode="auto">
          <a:xfrm>
            <a:off x="8083714" y="2583180"/>
            <a:ext cx="0" cy="145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Прямая соединительная линия 28"/>
          <p:cNvCxnSpPr>
            <a:cxnSpLocks noChangeShapeType="1"/>
          </p:cNvCxnSpPr>
          <p:nvPr/>
        </p:nvCxnSpPr>
        <p:spPr bwMode="auto">
          <a:xfrm>
            <a:off x="8912389" y="2583180"/>
            <a:ext cx="0" cy="145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Прямая соединительная линия 29"/>
          <p:cNvCxnSpPr>
            <a:cxnSpLocks noChangeShapeType="1"/>
          </p:cNvCxnSpPr>
          <p:nvPr/>
        </p:nvCxnSpPr>
        <p:spPr bwMode="auto">
          <a:xfrm>
            <a:off x="9731539" y="2583180"/>
            <a:ext cx="0" cy="145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Прямая соединительная линия 30"/>
          <p:cNvCxnSpPr>
            <a:cxnSpLocks noChangeShapeType="1"/>
          </p:cNvCxnSpPr>
          <p:nvPr/>
        </p:nvCxnSpPr>
        <p:spPr bwMode="auto">
          <a:xfrm>
            <a:off x="10531639" y="2583180"/>
            <a:ext cx="0" cy="1456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2" name="Выгнутая вверх стрелка 31"/>
          <p:cNvSpPr>
            <a:spLocks noChangeArrowheads="1"/>
          </p:cNvSpPr>
          <p:nvPr/>
        </p:nvSpPr>
        <p:spPr bwMode="auto">
          <a:xfrm flipH="1">
            <a:off x="7055014" y="2207259"/>
            <a:ext cx="1064404" cy="437079"/>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33" name="Выгнутая вверх стрелка 32"/>
          <p:cNvSpPr>
            <a:spLocks noChangeArrowheads="1"/>
          </p:cNvSpPr>
          <p:nvPr/>
        </p:nvSpPr>
        <p:spPr bwMode="auto">
          <a:xfrm flipH="1">
            <a:off x="7855114" y="2207259"/>
            <a:ext cx="1064404" cy="437079"/>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34" name="Выгнутая вверх стрелка 33"/>
          <p:cNvSpPr>
            <a:spLocks noChangeArrowheads="1"/>
          </p:cNvSpPr>
          <p:nvPr/>
        </p:nvSpPr>
        <p:spPr bwMode="auto">
          <a:xfrm flipH="1">
            <a:off x="8674264" y="2207259"/>
            <a:ext cx="1064404" cy="437079"/>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35" name="Выгнутая вверх стрелка 34"/>
          <p:cNvSpPr>
            <a:spLocks noChangeArrowheads="1"/>
          </p:cNvSpPr>
          <p:nvPr/>
        </p:nvSpPr>
        <p:spPr bwMode="auto">
          <a:xfrm flipH="1">
            <a:off x="9493414" y="2216784"/>
            <a:ext cx="1064404" cy="437079"/>
          </a:xfrm>
          <a:prstGeom prst="curvedDownArrow">
            <a:avLst>
              <a:gd name="adj1" fmla="val 53333"/>
              <a:gd name="adj2" fmla="val 106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5" name="Rectangle 26"/>
          <p:cNvSpPr>
            <a:spLocks noChangeArrowheads="1"/>
          </p:cNvSpPr>
          <p:nvPr/>
        </p:nvSpPr>
        <p:spPr bwMode="auto">
          <a:xfrm>
            <a:off x="6432878" y="2316860"/>
            <a:ext cx="5417131"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74867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2">
                                            <p:txEl>
                                              <p:pRg st="2" end="2"/>
                                            </p:txEl>
                                          </p:spTgt>
                                        </p:tgtEl>
                                        <p:attrNameLst>
                                          <p:attrName>style.visibility</p:attrName>
                                        </p:attrNameLst>
                                      </p:cBhvr>
                                      <p:to>
                                        <p:strVal val="visible"/>
                                      </p:to>
                                    </p:set>
                                    <p:anim calcmode="lin" valueType="num">
                                      <p:cBhvr additive="base">
                                        <p:cTn id="7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098"/>
                                        </p:tgtEl>
                                        <p:attrNameLst>
                                          <p:attrName>style.visibility</p:attrName>
                                        </p:attrNameLst>
                                      </p:cBhvr>
                                      <p:to>
                                        <p:strVal val="visible"/>
                                      </p:to>
                                    </p:set>
                                    <p:animEffect transition="in" filter="fade">
                                      <p:cBhvr>
                                        <p:cTn id="80" dur="1000"/>
                                        <p:tgtEl>
                                          <p:spTgt spid="4098"/>
                                        </p:tgtEl>
                                      </p:cBhvr>
                                    </p:animEffect>
                                    <p:anim calcmode="lin" valueType="num">
                                      <p:cBhvr>
                                        <p:cTn id="81" dur="1000" fill="hold"/>
                                        <p:tgtEl>
                                          <p:spTgt spid="4098"/>
                                        </p:tgtEl>
                                        <p:attrNameLst>
                                          <p:attrName>ppt_x</p:attrName>
                                        </p:attrNameLst>
                                      </p:cBhvr>
                                      <p:tavLst>
                                        <p:tav tm="0">
                                          <p:val>
                                            <p:strVal val="#ppt_x"/>
                                          </p:val>
                                        </p:tav>
                                        <p:tav tm="100000">
                                          <p:val>
                                            <p:strVal val="#ppt_x"/>
                                          </p:val>
                                        </p:tav>
                                      </p:tavLst>
                                    </p:anim>
                                    <p:anim calcmode="lin" valueType="num">
                                      <p:cBhvr>
                                        <p:cTn id="8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
                                            <p:txEl>
                                              <p:pRg st="3" end="3"/>
                                            </p:txEl>
                                          </p:spTgt>
                                        </p:tgtEl>
                                        <p:attrNameLst>
                                          <p:attrName>style.visibility</p:attrName>
                                        </p:attrNameLst>
                                      </p:cBhvr>
                                      <p:to>
                                        <p:strVal val="visible"/>
                                      </p:to>
                                    </p:set>
                                    <p:anim calcmode="lin" valueType="num">
                                      <p:cBhvr additive="base">
                                        <p:cTn id="8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2">
                                            <p:txEl>
                                              <p:pRg st="4" end="4"/>
                                            </p:txEl>
                                          </p:spTgt>
                                        </p:tgtEl>
                                        <p:attrNameLst>
                                          <p:attrName>style.visibility</p:attrName>
                                        </p:attrNameLst>
                                      </p:cBhvr>
                                      <p:to>
                                        <p:strVal val="visible"/>
                                      </p:to>
                                    </p:set>
                                    <p:anim calcmode="lin" valueType="num">
                                      <p:cBhvr additive="base">
                                        <p:cTn id="9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additive="base">
                                        <p:cTn id="9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сылбек Дускалиев\Downloads\Трендовый-анализ-трен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56" y="537549"/>
            <a:ext cx="8215088" cy="578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7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сылбек Дускалиев\Downloads\Показатели Ф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570" y="1208678"/>
            <a:ext cx="7982860" cy="516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0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сылбек Дускалиев\Downloads\Пример Ф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343" y="511954"/>
            <a:ext cx="8098972" cy="606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9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9" name="Group 39"/>
          <p:cNvGraphicFramePr>
            <a:graphicFrameLocks noGrp="1"/>
          </p:cNvGraphicFramePr>
          <p:nvPr/>
        </p:nvGraphicFramePr>
        <p:xfrm>
          <a:off x="304800" y="1397000"/>
          <a:ext cx="11379200" cy="4135440"/>
        </p:xfrm>
        <a:graphic>
          <a:graphicData uri="http://schemas.openxmlformats.org/drawingml/2006/table">
            <a:tbl>
              <a:tblPr/>
              <a:tblGrid>
                <a:gridCol w="11379200"/>
              </a:tblGrid>
              <a:tr h="8128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ru-RU" sz="2600" b="0" i="0" u="none" strike="noStrike" cap="none" normalizeH="0" baseline="0" dirty="0" smtClean="0">
                          <a:ln>
                            <a:noFill/>
                          </a:ln>
                          <a:solidFill>
                            <a:schemeClr val="tx1"/>
                          </a:solidFill>
                          <a:effectLst/>
                          <a:latin typeface="Times New Roman" pitchFamily="18" charset="0"/>
                        </a:rPr>
                        <a:t>       Оценка данных невозможна без их сравнения</a:t>
                      </a:r>
                    </a:p>
                  </a:txBody>
                  <a:tcPr marL="121920" marR="121920"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FF"/>
                    </a:solidFill>
                  </a:tcPr>
                </a:tc>
              </a:tr>
              <a:tr h="8839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ru-RU" sz="2600" b="0" i="0" u="none" strike="noStrike" cap="none" normalizeH="0" baseline="0" smtClean="0">
                          <a:ln>
                            <a:noFill/>
                          </a:ln>
                          <a:solidFill>
                            <a:schemeClr val="tx1"/>
                          </a:solidFill>
                          <a:effectLst/>
                          <a:latin typeface="Times New Roman" pitchFamily="18" charset="0"/>
                        </a:rPr>
                        <a:t>       Недостоверные данные                    неточные результаты</a:t>
                      </a:r>
                    </a:p>
                  </a:txBody>
                  <a:tcPr marL="121920" marR="121920"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ru-RU" sz="2600" b="0" i="0" u="none" strike="noStrike" cap="none" normalizeH="0" baseline="0" smtClean="0">
                          <a:ln>
                            <a:noFill/>
                          </a:ln>
                          <a:solidFill>
                            <a:schemeClr val="tx1"/>
                          </a:solidFill>
                          <a:effectLst/>
                          <a:latin typeface="Times New Roman" pitchFamily="18" charset="0"/>
                        </a:rPr>
                        <a:t>       Не смешивайте несовместимые данные </a:t>
                      </a:r>
                    </a:p>
                  </a:txBody>
                  <a:tcPr marL="121920" marR="121920"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FF"/>
                    </a:solidFill>
                  </a:tcPr>
                </a:tc>
              </a:tr>
              <a:tr h="8128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ru-RU" sz="2600" b="0" i="0" u="none" strike="noStrike" cap="none" normalizeH="0" baseline="0" smtClean="0">
                          <a:ln>
                            <a:noFill/>
                          </a:ln>
                          <a:solidFill>
                            <a:schemeClr val="tx1"/>
                          </a:solidFill>
                          <a:effectLst/>
                          <a:latin typeface="Times New Roman" pitchFamily="18" charset="0"/>
                        </a:rPr>
                        <a:t>       Учитывайте взаимосвязи</a:t>
                      </a:r>
                    </a:p>
                  </a:txBody>
                  <a:tcPr marL="121920" marR="121920"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6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ru-RU" sz="2600" b="0" i="0" u="none" strike="noStrike" cap="none" normalizeH="0" baseline="0" dirty="0" smtClean="0">
                          <a:ln>
                            <a:noFill/>
                          </a:ln>
                          <a:solidFill>
                            <a:schemeClr val="tx1"/>
                          </a:solidFill>
                          <a:effectLst/>
                          <a:latin typeface="Times New Roman" pitchFamily="18" charset="0"/>
                        </a:rPr>
                        <a:t>       Делайте выводы. Принимайте решения</a:t>
                      </a:r>
                    </a:p>
                  </a:txBody>
                  <a:tcPr marL="121920" marR="121920"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D5FF"/>
                    </a:solidFill>
                  </a:tcPr>
                </a:tc>
              </a:tr>
            </a:tbl>
          </a:graphicData>
        </a:graphic>
      </p:graphicFrame>
      <p:sp>
        <p:nvSpPr>
          <p:cNvPr id="19472" name="AutoShape 21"/>
          <p:cNvSpPr>
            <a:spLocks noChangeArrowheads="1"/>
          </p:cNvSpPr>
          <p:nvPr/>
        </p:nvSpPr>
        <p:spPr bwMode="auto">
          <a:xfrm>
            <a:off x="4557492" y="2286000"/>
            <a:ext cx="1117600" cy="381000"/>
          </a:xfrm>
          <a:prstGeom prst="rightArrow">
            <a:avLst>
              <a:gd name="adj1" fmla="val 50000"/>
              <a:gd name="adj2" fmla="val 5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47" name="Text Box 27"/>
          <p:cNvSpPr txBox="1">
            <a:spLocks noChangeArrowheads="1"/>
          </p:cNvSpPr>
          <p:nvPr/>
        </p:nvSpPr>
        <p:spPr bwMode="auto">
          <a:xfrm>
            <a:off x="2438400" y="609600"/>
            <a:ext cx="549060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kumimoji="0" lang="ru-RU" sz="3000" b="1" dirty="0"/>
              <a:t>Принципы проведения анализа</a:t>
            </a:r>
          </a:p>
        </p:txBody>
      </p:sp>
    </p:spTree>
    <p:extLst>
      <p:ext uri="{BB962C8B-B14F-4D97-AF65-F5344CB8AC3E}">
        <p14:creationId xmlns:p14="http://schemas.microsoft.com/office/powerpoint/2010/main" val="1927693183"/>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BD0551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200" y="3733800"/>
            <a:ext cx="142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5"/>
          <p:cNvSpPr>
            <a:spLocks noChangeArrowheads="1"/>
          </p:cNvSpPr>
          <p:nvPr/>
        </p:nvSpPr>
        <p:spPr bwMode="auto">
          <a:xfrm>
            <a:off x="8636000" y="5791200"/>
            <a:ext cx="1619251" cy="833438"/>
          </a:xfrm>
          <a:custGeom>
            <a:avLst/>
            <a:gdLst>
              <a:gd name="T0" fmla="*/ 68280540 w 21600"/>
              <a:gd name="T1" fmla="*/ 16079141 h 21600"/>
              <a:gd name="T2" fmla="*/ 34140270 w 21600"/>
              <a:gd name="T3" fmla="*/ 32158282 h 21600"/>
              <a:gd name="T4" fmla="*/ 0 w 21600"/>
              <a:gd name="T5" fmla="*/ 16079141 h 21600"/>
              <a:gd name="T6" fmla="*/ 3414027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00808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0484" name="Picture 6" descr="BD0558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524000"/>
            <a:ext cx="132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7"/>
          <p:cNvSpPr>
            <a:spLocks noChangeArrowheads="1"/>
          </p:cNvSpPr>
          <p:nvPr/>
        </p:nvSpPr>
        <p:spPr bwMode="auto">
          <a:xfrm>
            <a:off x="2133600" y="1295400"/>
            <a:ext cx="1219200" cy="1066800"/>
          </a:xfrm>
          <a:prstGeom prst="foldedCorner">
            <a:avLst>
              <a:gd name="adj" fmla="val 125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ru-RU" sz="1400" b="1"/>
              <a:t>Баланс</a:t>
            </a:r>
          </a:p>
        </p:txBody>
      </p:sp>
      <p:sp>
        <p:nvSpPr>
          <p:cNvPr id="20486" name="AutoShape 8"/>
          <p:cNvSpPr>
            <a:spLocks noChangeArrowheads="1"/>
          </p:cNvSpPr>
          <p:nvPr/>
        </p:nvSpPr>
        <p:spPr bwMode="auto">
          <a:xfrm>
            <a:off x="3556000" y="1295400"/>
            <a:ext cx="1219200" cy="1066800"/>
          </a:xfrm>
          <a:prstGeom prst="foldedCorner">
            <a:avLst>
              <a:gd name="adj" fmla="val 125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ru-RU" sz="1400" b="1" dirty="0"/>
              <a:t>Форма</a:t>
            </a:r>
          </a:p>
          <a:p>
            <a:pPr algn="ctr"/>
            <a:r>
              <a:rPr lang="ru-RU" sz="1400" b="1" dirty="0"/>
              <a:t>№</a:t>
            </a:r>
          </a:p>
        </p:txBody>
      </p:sp>
      <p:sp>
        <p:nvSpPr>
          <p:cNvPr id="20487" name="AutoShape 9"/>
          <p:cNvSpPr>
            <a:spLocks noChangeArrowheads="1"/>
          </p:cNvSpPr>
          <p:nvPr/>
        </p:nvSpPr>
        <p:spPr bwMode="auto">
          <a:xfrm>
            <a:off x="5080000" y="1600200"/>
            <a:ext cx="1219200" cy="838200"/>
          </a:xfrm>
          <a:prstGeom prst="flowChartPunchedTape">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8" name="AutoShape 10"/>
          <p:cNvSpPr>
            <a:spLocks noChangeArrowheads="1"/>
          </p:cNvSpPr>
          <p:nvPr/>
        </p:nvSpPr>
        <p:spPr bwMode="auto">
          <a:xfrm>
            <a:off x="6502400" y="1600200"/>
            <a:ext cx="1219200" cy="838200"/>
          </a:xfrm>
          <a:prstGeom prst="flowChartPunchedTape">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0489" name="Picture 11" descr="BS0058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399" y="1629568"/>
            <a:ext cx="152611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2" descr="NA016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4343400"/>
            <a:ext cx="1422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3" descr="PE019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0401" y="4876801"/>
            <a:ext cx="13335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4" descr="BS0158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3429000"/>
            <a:ext cx="132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Line 16"/>
          <p:cNvSpPr>
            <a:spLocks noChangeShapeType="1"/>
          </p:cNvSpPr>
          <p:nvPr/>
        </p:nvSpPr>
        <p:spPr bwMode="auto">
          <a:xfrm flipH="1">
            <a:off x="4673600" y="4191000"/>
            <a:ext cx="2844800" cy="5334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4" name="Line 17"/>
          <p:cNvSpPr>
            <a:spLocks noChangeShapeType="1"/>
          </p:cNvSpPr>
          <p:nvPr/>
        </p:nvSpPr>
        <p:spPr bwMode="auto">
          <a:xfrm>
            <a:off x="5994400" y="5638800"/>
            <a:ext cx="2438400" cy="3810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5" name="Line 18"/>
          <p:cNvSpPr>
            <a:spLocks noChangeShapeType="1"/>
          </p:cNvSpPr>
          <p:nvPr/>
        </p:nvSpPr>
        <p:spPr bwMode="auto">
          <a:xfrm flipH="1">
            <a:off x="9042400" y="2895600"/>
            <a:ext cx="2133600" cy="11430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6" name="Line 19"/>
          <p:cNvSpPr>
            <a:spLocks noChangeShapeType="1"/>
          </p:cNvSpPr>
          <p:nvPr/>
        </p:nvSpPr>
        <p:spPr bwMode="auto">
          <a:xfrm flipH="1">
            <a:off x="8534400" y="2590800"/>
            <a:ext cx="508000" cy="11430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7" name="Line 20"/>
          <p:cNvSpPr>
            <a:spLocks noChangeShapeType="1"/>
          </p:cNvSpPr>
          <p:nvPr/>
        </p:nvSpPr>
        <p:spPr bwMode="auto">
          <a:xfrm>
            <a:off x="7416800" y="2590800"/>
            <a:ext cx="609600" cy="9906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8" name="Line 21"/>
          <p:cNvSpPr>
            <a:spLocks noChangeShapeType="1"/>
          </p:cNvSpPr>
          <p:nvPr/>
        </p:nvSpPr>
        <p:spPr bwMode="auto">
          <a:xfrm>
            <a:off x="4165600" y="2438400"/>
            <a:ext cx="3454400" cy="1371600"/>
          </a:xfrm>
          <a:prstGeom prst="line">
            <a:avLst/>
          </a:prstGeom>
          <a:noFill/>
          <a:ln w="254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499" name="Text Box 22"/>
          <p:cNvSpPr txBox="1">
            <a:spLocks noChangeArrowheads="1"/>
          </p:cNvSpPr>
          <p:nvPr/>
        </p:nvSpPr>
        <p:spPr bwMode="auto">
          <a:xfrm>
            <a:off x="2615325" y="585789"/>
            <a:ext cx="16802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Финансовая </a:t>
            </a:r>
          </a:p>
          <a:p>
            <a:pPr algn="ctr" eaLnBrk="1" hangingPunct="1"/>
            <a:r>
              <a:rPr lang="ru-RU" sz="2000" b="1" dirty="0"/>
              <a:t>отчетность</a:t>
            </a:r>
          </a:p>
        </p:txBody>
      </p:sp>
      <p:sp>
        <p:nvSpPr>
          <p:cNvPr id="20500" name="Text Box 23"/>
          <p:cNvSpPr txBox="1">
            <a:spLocks noChangeArrowheads="1"/>
          </p:cNvSpPr>
          <p:nvPr/>
        </p:nvSpPr>
        <p:spPr bwMode="auto">
          <a:xfrm>
            <a:off x="5488153" y="661989"/>
            <a:ext cx="20623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Аналитические </a:t>
            </a:r>
          </a:p>
          <a:p>
            <a:pPr algn="ctr" eaLnBrk="1" hangingPunct="1"/>
            <a:r>
              <a:rPr lang="ru-RU" sz="2000" b="1" dirty="0"/>
              <a:t>справки</a:t>
            </a:r>
          </a:p>
        </p:txBody>
      </p:sp>
      <p:sp>
        <p:nvSpPr>
          <p:cNvPr id="20501" name="Text Box 24"/>
          <p:cNvSpPr txBox="1">
            <a:spLocks noChangeArrowheads="1"/>
          </p:cNvSpPr>
          <p:nvPr/>
        </p:nvSpPr>
        <p:spPr bwMode="auto">
          <a:xfrm>
            <a:off x="8137002" y="661989"/>
            <a:ext cx="2066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Статистическая</a:t>
            </a:r>
          </a:p>
          <a:p>
            <a:pPr algn="ctr" eaLnBrk="1" hangingPunct="1"/>
            <a:r>
              <a:rPr lang="ru-RU" sz="2000" b="1" dirty="0"/>
              <a:t>информация</a:t>
            </a:r>
          </a:p>
        </p:txBody>
      </p:sp>
      <p:sp>
        <p:nvSpPr>
          <p:cNvPr id="20502" name="Text Box 25"/>
          <p:cNvSpPr txBox="1">
            <a:spLocks noChangeArrowheads="1"/>
          </p:cNvSpPr>
          <p:nvPr/>
        </p:nvSpPr>
        <p:spPr bwMode="auto">
          <a:xfrm>
            <a:off x="10664061" y="661989"/>
            <a:ext cx="1383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Интервью</a:t>
            </a:r>
          </a:p>
        </p:txBody>
      </p:sp>
      <p:sp>
        <p:nvSpPr>
          <p:cNvPr id="20503" name="Text Box 26"/>
          <p:cNvSpPr txBox="1">
            <a:spLocks noChangeArrowheads="1"/>
          </p:cNvSpPr>
          <p:nvPr/>
        </p:nvSpPr>
        <p:spPr bwMode="auto">
          <a:xfrm>
            <a:off x="2565024" y="2819401"/>
            <a:ext cx="25555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a:t>Расчет необходимых</a:t>
            </a:r>
          </a:p>
          <a:p>
            <a:pPr algn="ctr" eaLnBrk="1" hangingPunct="1"/>
            <a:r>
              <a:rPr lang="ru-RU" sz="2000" b="1"/>
              <a:t>данных</a:t>
            </a:r>
          </a:p>
        </p:txBody>
      </p:sp>
      <p:sp>
        <p:nvSpPr>
          <p:cNvPr id="20504" name="Text Box 27"/>
          <p:cNvSpPr txBox="1">
            <a:spLocks noChangeArrowheads="1"/>
          </p:cNvSpPr>
          <p:nvPr/>
        </p:nvSpPr>
        <p:spPr bwMode="auto">
          <a:xfrm>
            <a:off x="3576291" y="5919789"/>
            <a:ext cx="32233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Возможные пути решения</a:t>
            </a:r>
          </a:p>
          <a:p>
            <a:pPr algn="ctr" eaLnBrk="1" hangingPunct="1"/>
            <a:r>
              <a:rPr lang="ru-RU" sz="2000" b="1" dirty="0"/>
              <a:t>проблем</a:t>
            </a:r>
          </a:p>
        </p:txBody>
      </p:sp>
      <p:sp>
        <p:nvSpPr>
          <p:cNvPr id="20505" name="Text Box 28"/>
          <p:cNvSpPr txBox="1">
            <a:spLocks noChangeArrowheads="1"/>
          </p:cNvSpPr>
          <p:nvPr/>
        </p:nvSpPr>
        <p:spPr bwMode="auto">
          <a:xfrm>
            <a:off x="8026400" y="5181601"/>
            <a:ext cx="28494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sz="1800" b="1" dirty="0"/>
              <a:t>Взаимосвязь показателей</a:t>
            </a:r>
          </a:p>
        </p:txBody>
      </p:sp>
      <p:sp>
        <p:nvSpPr>
          <p:cNvPr id="20506" name="Line 29"/>
          <p:cNvSpPr>
            <a:spLocks noChangeShapeType="1"/>
          </p:cNvSpPr>
          <p:nvPr/>
        </p:nvSpPr>
        <p:spPr bwMode="auto">
          <a:xfrm>
            <a:off x="2133600" y="762000"/>
            <a:ext cx="0" cy="5486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507" name="Text Box 31"/>
          <p:cNvSpPr txBox="1">
            <a:spLocks noChangeArrowheads="1"/>
          </p:cNvSpPr>
          <p:nvPr/>
        </p:nvSpPr>
        <p:spPr bwMode="auto">
          <a:xfrm>
            <a:off x="271851" y="609601"/>
            <a:ext cx="16682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Сбор и </a:t>
            </a:r>
          </a:p>
          <a:p>
            <a:pPr algn="ctr" eaLnBrk="1" hangingPunct="1"/>
            <a:r>
              <a:rPr lang="ru-RU" sz="2000" b="1" dirty="0"/>
              <a:t>подготовка </a:t>
            </a:r>
          </a:p>
          <a:p>
            <a:pPr algn="ctr" eaLnBrk="1" hangingPunct="1"/>
            <a:r>
              <a:rPr lang="ru-RU" sz="2000" b="1" dirty="0"/>
              <a:t>исходной</a:t>
            </a:r>
          </a:p>
          <a:p>
            <a:pPr algn="ctr" eaLnBrk="1" hangingPunct="1"/>
            <a:r>
              <a:rPr lang="ru-RU" sz="2000" b="1" dirty="0"/>
              <a:t>информации</a:t>
            </a:r>
          </a:p>
        </p:txBody>
      </p:sp>
      <p:sp>
        <p:nvSpPr>
          <p:cNvPr id="20508" name="Line 32"/>
          <p:cNvSpPr>
            <a:spLocks noChangeShapeType="1"/>
          </p:cNvSpPr>
          <p:nvPr/>
        </p:nvSpPr>
        <p:spPr bwMode="auto">
          <a:xfrm>
            <a:off x="0" y="1981200"/>
            <a:ext cx="2133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509" name="Text Box 33"/>
          <p:cNvSpPr txBox="1">
            <a:spLocks noChangeArrowheads="1"/>
          </p:cNvSpPr>
          <p:nvPr/>
        </p:nvSpPr>
        <p:spPr bwMode="auto">
          <a:xfrm>
            <a:off x="429043" y="2057401"/>
            <a:ext cx="13601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Анали-</a:t>
            </a:r>
          </a:p>
          <a:p>
            <a:pPr algn="ctr" eaLnBrk="1" hangingPunct="1"/>
            <a:r>
              <a:rPr lang="ru-RU" sz="2000" b="1" dirty="0"/>
              <a:t>тическая</a:t>
            </a:r>
          </a:p>
          <a:p>
            <a:pPr algn="ctr" eaLnBrk="1" hangingPunct="1"/>
            <a:r>
              <a:rPr lang="ru-RU" sz="2000" b="1" dirty="0"/>
              <a:t>обработка</a:t>
            </a:r>
          </a:p>
        </p:txBody>
      </p:sp>
      <p:sp>
        <p:nvSpPr>
          <p:cNvPr id="20510" name="Line 34"/>
          <p:cNvSpPr>
            <a:spLocks noChangeShapeType="1"/>
          </p:cNvSpPr>
          <p:nvPr/>
        </p:nvSpPr>
        <p:spPr bwMode="auto">
          <a:xfrm>
            <a:off x="0" y="3200400"/>
            <a:ext cx="2133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511" name="Text Box 35"/>
          <p:cNvSpPr txBox="1">
            <a:spLocks noChangeArrowheads="1"/>
          </p:cNvSpPr>
          <p:nvPr/>
        </p:nvSpPr>
        <p:spPr bwMode="auto">
          <a:xfrm>
            <a:off x="274658" y="3352801"/>
            <a:ext cx="15652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err="1"/>
              <a:t>Интер</a:t>
            </a:r>
            <a:r>
              <a:rPr lang="ru-RU" sz="2000" b="1" dirty="0"/>
              <a:t>-</a:t>
            </a:r>
          </a:p>
          <a:p>
            <a:pPr algn="ctr" eaLnBrk="1" hangingPunct="1"/>
            <a:r>
              <a:rPr lang="ru-RU" sz="2000" b="1" dirty="0" err="1"/>
              <a:t>претация</a:t>
            </a:r>
            <a:endParaRPr lang="ru-RU" sz="2000" b="1" dirty="0"/>
          </a:p>
          <a:p>
            <a:pPr algn="ctr" eaLnBrk="1" hangingPunct="1"/>
            <a:r>
              <a:rPr lang="ru-RU" sz="2000" b="1" dirty="0"/>
              <a:t>результатов</a:t>
            </a:r>
          </a:p>
        </p:txBody>
      </p:sp>
      <p:sp>
        <p:nvSpPr>
          <p:cNvPr id="20512" name="Line 36"/>
          <p:cNvSpPr>
            <a:spLocks noChangeShapeType="1"/>
          </p:cNvSpPr>
          <p:nvPr/>
        </p:nvSpPr>
        <p:spPr bwMode="auto">
          <a:xfrm>
            <a:off x="0" y="4343400"/>
            <a:ext cx="2133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20513" name="Text Box 37"/>
          <p:cNvSpPr txBox="1">
            <a:spLocks noChangeArrowheads="1"/>
          </p:cNvSpPr>
          <p:nvPr/>
        </p:nvSpPr>
        <p:spPr bwMode="auto">
          <a:xfrm>
            <a:off x="427214" y="4572001"/>
            <a:ext cx="135537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2000" b="1" dirty="0"/>
              <a:t>Выводы и</a:t>
            </a:r>
          </a:p>
          <a:p>
            <a:pPr algn="ctr" eaLnBrk="1" hangingPunct="1"/>
            <a:r>
              <a:rPr lang="ru-RU" sz="2000" b="1" dirty="0" err="1"/>
              <a:t>Рекомен</a:t>
            </a:r>
            <a:r>
              <a:rPr lang="ru-RU" sz="2000" b="1" dirty="0"/>
              <a:t>-</a:t>
            </a:r>
          </a:p>
          <a:p>
            <a:pPr algn="ctr" eaLnBrk="1" hangingPunct="1"/>
            <a:r>
              <a:rPr lang="ru-RU" sz="2000" b="1" dirty="0" err="1"/>
              <a:t>дации</a:t>
            </a:r>
            <a:endParaRPr lang="ru-RU" sz="2000" b="1" dirty="0"/>
          </a:p>
        </p:txBody>
      </p:sp>
      <p:sp>
        <p:nvSpPr>
          <p:cNvPr id="1062" name="Text Box 38"/>
          <p:cNvSpPr txBox="1">
            <a:spLocks noChangeArrowheads="1"/>
          </p:cNvSpPr>
          <p:nvPr/>
        </p:nvSpPr>
        <p:spPr bwMode="auto">
          <a:xfrm>
            <a:off x="1168089" y="72809"/>
            <a:ext cx="31502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sz="3600" b="1" u="sng" dirty="0"/>
              <a:t>Этапы анализа</a:t>
            </a:r>
          </a:p>
        </p:txBody>
      </p:sp>
    </p:spTree>
    <p:extLst>
      <p:ext uri="{BB962C8B-B14F-4D97-AF65-F5344CB8AC3E}">
        <p14:creationId xmlns:p14="http://schemas.microsoft.com/office/powerpoint/2010/main" val="83374526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anim calcmode="lin" valueType="num">
                                      <p:cBhvr>
                                        <p:cTn id="8" dur="1000" fill="hold"/>
                                        <p:tgtEl>
                                          <p:spTgt spid="1062"/>
                                        </p:tgtEl>
                                        <p:attrNameLst>
                                          <p:attrName>ppt_x</p:attrName>
                                        </p:attrNameLst>
                                      </p:cBhvr>
                                      <p:tavLst>
                                        <p:tav tm="0">
                                          <p:val>
                                            <p:strVal val="#ppt_x"/>
                                          </p:val>
                                        </p:tav>
                                        <p:tav tm="100000">
                                          <p:val>
                                            <p:strVal val="#ppt_x"/>
                                          </p:val>
                                        </p:tav>
                                      </p:tavLst>
                                    </p:anim>
                                    <p:anim calcmode="lin" valueType="num">
                                      <p:cBhvr>
                                        <p:cTn id="9" dur="1000" fill="hold"/>
                                        <p:tgtEl>
                                          <p:spTgt spid="10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507"/>
                                        </p:tgtEl>
                                        <p:attrNameLst>
                                          <p:attrName>style.visibility</p:attrName>
                                        </p:attrNameLst>
                                      </p:cBhvr>
                                      <p:to>
                                        <p:strVal val="visible"/>
                                      </p:to>
                                    </p:set>
                                    <p:animEffect transition="in" filter="barn(inVertical)">
                                      <p:cBhvr>
                                        <p:cTn id="14" dur="500"/>
                                        <p:tgtEl>
                                          <p:spTgt spid="2050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509"/>
                                        </p:tgtEl>
                                        <p:attrNameLst>
                                          <p:attrName>style.visibility</p:attrName>
                                        </p:attrNameLst>
                                      </p:cBhvr>
                                      <p:to>
                                        <p:strVal val="visible"/>
                                      </p:to>
                                    </p:set>
                                    <p:animEffect transition="in" filter="barn(inVertical)">
                                      <p:cBhvr>
                                        <p:cTn id="19" dur="500"/>
                                        <p:tgtEl>
                                          <p:spTgt spid="2050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511"/>
                                        </p:tgtEl>
                                        <p:attrNameLst>
                                          <p:attrName>style.visibility</p:attrName>
                                        </p:attrNameLst>
                                      </p:cBhvr>
                                      <p:to>
                                        <p:strVal val="visible"/>
                                      </p:to>
                                    </p:set>
                                    <p:animEffect transition="in" filter="barn(inVertical)">
                                      <p:cBhvr>
                                        <p:cTn id="24" dur="500"/>
                                        <p:tgtEl>
                                          <p:spTgt spid="205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513"/>
                                        </p:tgtEl>
                                        <p:attrNameLst>
                                          <p:attrName>style.visibility</p:attrName>
                                        </p:attrNameLst>
                                      </p:cBhvr>
                                      <p:to>
                                        <p:strVal val="visible"/>
                                      </p:to>
                                    </p:set>
                                    <p:animEffect transition="in" filter="barn(inVertical)">
                                      <p:cBhvr>
                                        <p:cTn id="29" dur="500"/>
                                        <p:tgtEl>
                                          <p:spTgt spid="205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499"/>
                                        </p:tgtEl>
                                        <p:attrNameLst>
                                          <p:attrName>style.visibility</p:attrName>
                                        </p:attrNameLst>
                                      </p:cBhvr>
                                      <p:to>
                                        <p:strVal val="visible"/>
                                      </p:to>
                                    </p:set>
                                    <p:animEffect transition="in" filter="fade">
                                      <p:cBhvr>
                                        <p:cTn id="34" dur="1000"/>
                                        <p:tgtEl>
                                          <p:spTgt spid="20499"/>
                                        </p:tgtEl>
                                      </p:cBhvr>
                                    </p:animEffect>
                                    <p:anim calcmode="lin" valueType="num">
                                      <p:cBhvr>
                                        <p:cTn id="35" dur="1000" fill="hold"/>
                                        <p:tgtEl>
                                          <p:spTgt spid="20499"/>
                                        </p:tgtEl>
                                        <p:attrNameLst>
                                          <p:attrName>ppt_x</p:attrName>
                                        </p:attrNameLst>
                                      </p:cBhvr>
                                      <p:tavLst>
                                        <p:tav tm="0">
                                          <p:val>
                                            <p:strVal val="#ppt_x"/>
                                          </p:val>
                                        </p:tav>
                                        <p:tav tm="100000">
                                          <p:val>
                                            <p:strVal val="#ppt_x"/>
                                          </p:val>
                                        </p:tav>
                                      </p:tavLst>
                                    </p:anim>
                                    <p:anim calcmode="lin" valueType="num">
                                      <p:cBhvr>
                                        <p:cTn id="36" dur="1000" fill="hold"/>
                                        <p:tgtEl>
                                          <p:spTgt spid="2049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485"/>
                                        </p:tgtEl>
                                        <p:attrNameLst>
                                          <p:attrName>style.visibility</p:attrName>
                                        </p:attrNameLst>
                                      </p:cBhvr>
                                      <p:to>
                                        <p:strVal val="visible"/>
                                      </p:to>
                                    </p:set>
                                    <p:animEffect transition="in" filter="fade">
                                      <p:cBhvr>
                                        <p:cTn id="41" dur="500"/>
                                        <p:tgtEl>
                                          <p:spTgt spid="204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486"/>
                                        </p:tgtEl>
                                        <p:attrNameLst>
                                          <p:attrName>style.visibility</p:attrName>
                                        </p:attrNameLst>
                                      </p:cBhvr>
                                      <p:to>
                                        <p:strVal val="visible"/>
                                      </p:to>
                                    </p:set>
                                    <p:animEffect transition="in" filter="fade">
                                      <p:cBhvr>
                                        <p:cTn id="44" dur="500"/>
                                        <p:tgtEl>
                                          <p:spTgt spid="2048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500"/>
                                        </p:tgtEl>
                                        <p:attrNameLst>
                                          <p:attrName>style.visibility</p:attrName>
                                        </p:attrNameLst>
                                      </p:cBhvr>
                                      <p:to>
                                        <p:strVal val="visible"/>
                                      </p:to>
                                    </p:set>
                                    <p:animEffect transition="in" filter="fade">
                                      <p:cBhvr>
                                        <p:cTn id="49" dur="1000"/>
                                        <p:tgtEl>
                                          <p:spTgt spid="20500"/>
                                        </p:tgtEl>
                                      </p:cBhvr>
                                    </p:animEffect>
                                    <p:anim calcmode="lin" valueType="num">
                                      <p:cBhvr>
                                        <p:cTn id="50" dur="1000" fill="hold"/>
                                        <p:tgtEl>
                                          <p:spTgt spid="20500"/>
                                        </p:tgtEl>
                                        <p:attrNameLst>
                                          <p:attrName>ppt_x</p:attrName>
                                        </p:attrNameLst>
                                      </p:cBhvr>
                                      <p:tavLst>
                                        <p:tav tm="0">
                                          <p:val>
                                            <p:strVal val="#ppt_x"/>
                                          </p:val>
                                        </p:tav>
                                        <p:tav tm="100000">
                                          <p:val>
                                            <p:strVal val="#ppt_x"/>
                                          </p:val>
                                        </p:tav>
                                      </p:tavLst>
                                    </p:anim>
                                    <p:anim calcmode="lin" valueType="num">
                                      <p:cBhvr>
                                        <p:cTn id="51" dur="1000" fill="hold"/>
                                        <p:tgtEl>
                                          <p:spTgt spid="2050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487"/>
                                        </p:tgtEl>
                                        <p:attrNameLst>
                                          <p:attrName>style.visibility</p:attrName>
                                        </p:attrNameLst>
                                      </p:cBhvr>
                                      <p:to>
                                        <p:strVal val="visible"/>
                                      </p:to>
                                    </p:set>
                                    <p:animEffect transition="in" filter="fade">
                                      <p:cBhvr>
                                        <p:cTn id="56" dur="500"/>
                                        <p:tgtEl>
                                          <p:spTgt spid="204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488"/>
                                        </p:tgtEl>
                                        <p:attrNameLst>
                                          <p:attrName>style.visibility</p:attrName>
                                        </p:attrNameLst>
                                      </p:cBhvr>
                                      <p:to>
                                        <p:strVal val="visible"/>
                                      </p:to>
                                    </p:set>
                                    <p:animEffect transition="in" filter="fade">
                                      <p:cBhvr>
                                        <p:cTn id="59" dur="500"/>
                                        <p:tgtEl>
                                          <p:spTgt spid="2048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50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489"/>
                                        </p:tgtEl>
                                        <p:attrNameLst>
                                          <p:attrName>style.visibility</p:attrName>
                                        </p:attrNameLst>
                                      </p:cBhvr>
                                      <p:to>
                                        <p:strVal val="visible"/>
                                      </p:to>
                                    </p:set>
                                    <p:animEffect transition="in" filter="fade">
                                      <p:cBhvr>
                                        <p:cTn id="68" dur="1000"/>
                                        <p:tgtEl>
                                          <p:spTgt spid="20489"/>
                                        </p:tgtEl>
                                      </p:cBhvr>
                                    </p:animEffect>
                                    <p:anim calcmode="lin" valueType="num">
                                      <p:cBhvr>
                                        <p:cTn id="69" dur="1000" fill="hold"/>
                                        <p:tgtEl>
                                          <p:spTgt spid="20489"/>
                                        </p:tgtEl>
                                        <p:attrNameLst>
                                          <p:attrName>ppt_x</p:attrName>
                                        </p:attrNameLst>
                                      </p:cBhvr>
                                      <p:tavLst>
                                        <p:tav tm="0">
                                          <p:val>
                                            <p:strVal val="#ppt_x"/>
                                          </p:val>
                                        </p:tav>
                                        <p:tav tm="100000">
                                          <p:val>
                                            <p:strVal val="#ppt_x"/>
                                          </p:val>
                                        </p:tav>
                                      </p:tavLst>
                                    </p:anim>
                                    <p:anim calcmode="lin" valueType="num">
                                      <p:cBhvr>
                                        <p:cTn id="70" dur="1000" fill="hold"/>
                                        <p:tgtEl>
                                          <p:spTgt spid="2048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502"/>
                                        </p:tgtEl>
                                        <p:attrNameLst>
                                          <p:attrName>style.visibility</p:attrName>
                                        </p:attrNameLst>
                                      </p:cBhvr>
                                      <p:to>
                                        <p:strVal val="visible"/>
                                      </p:to>
                                    </p:set>
                                    <p:animEffect transition="in" filter="fade">
                                      <p:cBhvr>
                                        <p:cTn id="75" dur="500"/>
                                        <p:tgtEl>
                                          <p:spTgt spid="20502"/>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0484"/>
                                        </p:tgtEl>
                                        <p:attrNameLst>
                                          <p:attrName>style.visibility</p:attrName>
                                        </p:attrNameLst>
                                      </p:cBhvr>
                                      <p:to>
                                        <p:strVal val="visible"/>
                                      </p:to>
                                    </p:set>
                                    <p:animEffect transition="in" filter="fade">
                                      <p:cBhvr>
                                        <p:cTn id="80" dur="1000"/>
                                        <p:tgtEl>
                                          <p:spTgt spid="20484"/>
                                        </p:tgtEl>
                                      </p:cBhvr>
                                    </p:animEffect>
                                    <p:anim calcmode="lin" valueType="num">
                                      <p:cBhvr>
                                        <p:cTn id="81" dur="1000" fill="hold"/>
                                        <p:tgtEl>
                                          <p:spTgt spid="20484"/>
                                        </p:tgtEl>
                                        <p:attrNameLst>
                                          <p:attrName>ppt_x</p:attrName>
                                        </p:attrNameLst>
                                      </p:cBhvr>
                                      <p:tavLst>
                                        <p:tav tm="0">
                                          <p:val>
                                            <p:strVal val="#ppt_x"/>
                                          </p:val>
                                        </p:tav>
                                        <p:tav tm="100000">
                                          <p:val>
                                            <p:strVal val="#ppt_x"/>
                                          </p:val>
                                        </p:tav>
                                      </p:tavLst>
                                    </p:anim>
                                    <p:anim calcmode="lin" valueType="num">
                                      <p:cBhvr>
                                        <p:cTn id="82"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503"/>
                                        </p:tgtEl>
                                        <p:attrNameLst>
                                          <p:attrName>style.visibility</p:attrName>
                                        </p:attrNameLst>
                                      </p:cBhvr>
                                      <p:to>
                                        <p:strVal val="visible"/>
                                      </p:to>
                                    </p:set>
                                    <p:animEffect transition="in" filter="fade">
                                      <p:cBhvr>
                                        <p:cTn id="87" dur="500"/>
                                        <p:tgtEl>
                                          <p:spTgt spid="2050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0492"/>
                                        </p:tgtEl>
                                        <p:attrNameLst>
                                          <p:attrName>style.visibility</p:attrName>
                                        </p:attrNameLst>
                                      </p:cBhvr>
                                      <p:to>
                                        <p:strVal val="visible"/>
                                      </p:to>
                                    </p:set>
                                    <p:animEffect transition="in" filter="fade">
                                      <p:cBhvr>
                                        <p:cTn id="92" dur="1000"/>
                                        <p:tgtEl>
                                          <p:spTgt spid="20492"/>
                                        </p:tgtEl>
                                      </p:cBhvr>
                                    </p:animEffect>
                                    <p:anim calcmode="lin" valueType="num">
                                      <p:cBhvr>
                                        <p:cTn id="93" dur="1000" fill="hold"/>
                                        <p:tgtEl>
                                          <p:spTgt spid="20492"/>
                                        </p:tgtEl>
                                        <p:attrNameLst>
                                          <p:attrName>ppt_x</p:attrName>
                                        </p:attrNameLst>
                                      </p:cBhvr>
                                      <p:tavLst>
                                        <p:tav tm="0">
                                          <p:val>
                                            <p:strVal val="#ppt_x"/>
                                          </p:val>
                                        </p:tav>
                                        <p:tav tm="100000">
                                          <p:val>
                                            <p:strVal val="#ppt_x"/>
                                          </p:val>
                                        </p:tav>
                                      </p:tavLst>
                                    </p:anim>
                                    <p:anim calcmode="lin" valueType="num">
                                      <p:cBhvr>
                                        <p:cTn id="94" dur="1000" fill="hold"/>
                                        <p:tgtEl>
                                          <p:spTgt spid="2049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0490"/>
                                        </p:tgtEl>
                                        <p:attrNameLst>
                                          <p:attrName>style.visibility</p:attrName>
                                        </p:attrNameLst>
                                      </p:cBhvr>
                                      <p:to>
                                        <p:strVal val="visible"/>
                                      </p:to>
                                    </p:set>
                                    <p:animEffect transition="in" filter="fade">
                                      <p:cBhvr>
                                        <p:cTn id="99" dur="500"/>
                                        <p:tgtEl>
                                          <p:spTgt spid="20490"/>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2048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0493"/>
                                        </p:tgtEl>
                                        <p:attrNameLst>
                                          <p:attrName>style.visibility</p:attrName>
                                        </p:attrNameLst>
                                      </p:cBhvr>
                                      <p:to>
                                        <p:strVal val="visible"/>
                                      </p:to>
                                    </p:set>
                                    <p:animEffect transition="in" filter="fade">
                                      <p:cBhvr>
                                        <p:cTn id="108" dur="1000"/>
                                        <p:tgtEl>
                                          <p:spTgt spid="20493"/>
                                        </p:tgtEl>
                                      </p:cBhvr>
                                    </p:animEffect>
                                    <p:anim calcmode="lin" valueType="num">
                                      <p:cBhvr>
                                        <p:cTn id="109" dur="1000" fill="hold"/>
                                        <p:tgtEl>
                                          <p:spTgt spid="20493"/>
                                        </p:tgtEl>
                                        <p:attrNameLst>
                                          <p:attrName>ppt_x</p:attrName>
                                        </p:attrNameLst>
                                      </p:cBhvr>
                                      <p:tavLst>
                                        <p:tav tm="0">
                                          <p:val>
                                            <p:strVal val="#ppt_x"/>
                                          </p:val>
                                        </p:tav>
                                        <p:tav tm="100000">
                                          <p:val>
                                            <p:strVal val="#ppt_x"/>
                                          </p:val>
                                        </p:tav>
                                      </p:tavLst>
                                    </p:anim>
                                    <p:anim calcmode="lin" valueType="num">
                                      <p:cBhvr>
                                        <p:cTn id="110" dur="1000" fill="hold"/>
                                        <p:tgtEl>
                                          <p:spTgt spid="2049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0498"/>
                                        </p:tgtEl>
                                        <p:attrNameLst>
                                          <p:attrName>style.visibility</p:attrName>
                                        </p:attrNameLst>
                                      </p:cBhvr>
                                      <p:to>
                                        <p:strVal val="visible"/>
                                      </p:to>
                                    </p:set>
                                    <p:animEffect transition="in" filter="fade">
                                      <p:cBhvr>
                                        <p:cTn id="113" dur="1000"/>
                                        <p:tgtEl>
                                          <p:spTgt spid="20498"/>
                                        </p:tgtEl>
                                      </p:cBhvr>
                                    </p:animEffect>
                                    <p:anim calcmode="lin" valueType="num">
                                      <p:cBhvr>
                                        <p:cTn id="114" dur="1000" fill="hold"/>
                                        <p:tgtEl>
                                          <p:spTgt spid="20498"/>
                                        </p:tgtEl>
                                        <p:attrNameLst>
                                          <p:attrName>ppt_x</p:attrName>
                                        </p:attrNameLst>
                                      </p:cBhvr>
                                      <p:tavLst>
                                        <p:tav tm="0">
                                          <p:val>
                                            <p:strVal val="#ppt_x"/>
                                          </p:val>
                                        </p:tav>
                                        <p:tav tm="100000">
                                          <p:val>
                                            <p:strVal val="#ppt_x"/>
                                          </p:val>
                                        </p:tav>
                                      </p:tavLst>
                                    </p:anim>
                                    <p:anim calcmode="lin" valueType="num">
                                      <p:cBhvr>
                                        <p:cTn id="115" dur="1000" fill="hold"/>
                                        <p:tgtEl>
                                          <p:spTgt spid="2049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0497"/>
                                        </p:tgtEl>
                                        <p:attrNameLst>
                                          <p:attrName>style.visibility</p:attrName>
                                        </p:attrNameLst>
                                      </p:cBhvr>
                                      <p:to>
                                        <p:strVal val="visible"/>
                                      </p:to>
                                    </p:set>
                                    <p:animEffect transition="in" filter="fade">
                                      <p:cBhvr>
                                        <p:cTn id="118" dur="1000"/>
                                        <p:tgtEl>
                                          <p:spTgt spid="20497"/>
                                        </p:tgtEl>
                                      </p:cBhvr>
                                    </p:animEffect>
                                    <p:anim calcmode="lin" valueType="num">
                                      <p:cBhvr>
                                        <p:cTn id="119" dur="1000" fill="hold"/>
                                        <p:tgtEl>
                                          <p:spTgt spid="20497"/>
                                        </p:tgtEl>
                                        <p:attrNameLst>
                                          <p:attrName>ppt_x</p:attrName>
                                        </p:attrNameLst>
                                      </p:cBhvr>
                                      <p:tavLst>
                                        <p:tav tm="0">
                                          <p:val>
                                            <p:strVal val="#ppt_x"/>
                                          </p:val>
                                        </p:tav>
                                        <p:tav tm="100000">
                                          <p:val>
                                            <p:strVal val="#ppt_x"/>
                                          </p:val>
                                        </p:tav>
                                      </p:tavLst>
                                    </p:anim>
                                    <p:anim calcmode="lin" valueType="num">
                                      <p:cBhvr>
                                        <p:cTn id="120" dur="1000" fill="hold"/>
                                        <p:tgtEl>
                                          <p:spTgt spid="2049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0496"/>
                                        </p:tgtEl>
                                        <p:attrNameLst>
                                          <p:attrName>style.visibility</p:attrName>
                                        </p:attrNameLst>
                                      </p:cBhvr>
                                      <p:to>
                                        <p:strVal val="visible"/>
                                      </p:to>
                                    </p:set>
                                    <p:animEffect transition="in" filter="fade">
                                      <p:cBhvr>
                                        <p:cTn id="123" dur="1000"/>
                                        <p:tgtEl>
                                          <p:spTgt spid="20496"/>
                                        </p:tgtEl>
                                      </p:cBhvr>
                                    </p:animEffect>
                                    <p:anim calcmode="lin" valueType="num">
                                      <p:cBhvr>
                                        <p:cTn id="124" dur="1000" fill="hold"/>
                                        <p:tgtEl>
                                          <p:spTgt spid="20496"/>
                                        </p:tgtEl>
                                        <p:attrNameLst>
                                          <p:attrName>ppt_x</p:attrName>
                                        </p:attrNameLst>
                                      </p:cBhvr>
                                      <p:tavLst>
                                        <p:tav tm="0">
                                          <p:val>
                                            <p:strVal val="#ppt_x"/>
                                          </p:val>
                                        </p:tav>
                                        <p:tav tm="100000">
                                          <p:val>
                                            <p:strVal val="#ppt_x"/>
                                          </p:val>
                                        </p:tav>
                                      </p:tavLst>
                                    </p:anim>
                                    <p:anim calcmode="lin" valueType="num">
                                      <p:cBhvr>
                                        <p:cTn id="125" dur="1000" fill="hold"/>
                                        <p:tgtEl>
                                          <p:spTgt spid="2049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0495"/>
                                        </p:tgtEl>
                                        <p:attrNameLst>
                                          <p:attrName>style.visibility</p:attrName>
                                        </p:attrNameLst>
                                      </p:cBhvr>
                                      <p:to>
                                        <p:strVal val="visible"/>
                                      </p:to>
                                    </p:set>
                                    <p:animEffect transition="in" filter="fade">
                                      <p:cBhvr>
                                        <p:cTn id="128" dur="1000"/>
                                        <p:tgtEl>
                                          <p:spTgt spid="20495"/>
                                        </p:tgtEl>
                                      </p:cBhvr>
                                    </p:animEffect>
                                    <p:anim calcmode="lin" valueType="num">
                                      <p:cBhvr>
                                        <p:cTn id="129" dur="1000" fill="hold"/>
                                        <p:tgtEl>
                                          <p:spTgt spid="20495"/>
                                        </p:tgtEl>
                                        <p:attrNameLst>
                                          <p:attrName>ppt_x</p:attrName>
                                        </p:attrNameLst>
                                      </p:cBhvr>
                                      <p:tavLst>
                                        <p:tav tm="0">
                                          <p:val>
                                            <p:strVal val="#ppt_x"/>
                                          </p:val>
                                        </p:tav>
                                        <p:tav tm="100000">
                                          <p:val>
                                            <p:strVal val="#ppt_x"/>
                                          </p:val>
                                        </p:tav>
                                      </p:tavLst>
                                    </p:anim>
                                    <p:anim calcmode="lin" valueType="num">
                                      <p:cBhvr>
                                        <p:cTn id="130" dur="1000" fill="hold"/>
                                        <p:tgtEl>
                                          <p:spTgt spid="20495"/>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20505"/>
                                        </p:tgtEl>
                                        <p:attrNameLst>
                                          <p:attrName>style.visibility</p:attrName>
                                        </p:attrNameLst>
                                      </p:cBhvr>
                                      <p:to>
                                        <p:strVal val="visible"/>
                                      </p:to>
                                    </p:set>
                                    <p:animEffect transition="in" filter="wipe(down)">
                                      <p:cBhvr>
                                        <p:cTn id="135" dur="500"/>
                                        <p:tgtEl>
                                          <p:spTgt spid="2050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0483"/>
                                        </p:tgtEl>
                                        <p:attrNameLst>
                                          <p:attrName>style.visibility</p:attrName>
                                        </p:attrNameLst>
                                      </p:cBhvr>
                                      <p:to>
                                        <p:strVal val="visible"/>
                                      </p:to>
                                    </p:set>
                                    <p:animEffect transition="in" filter="wipe(down)">
                                      <p:cBhvr>
                                        <p:cTn id="138" dur="500"/>
                                        <p:tgtEl>
                                          <p:spTgt spid="20483"/>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20494"/>
                                        </p:tgtEl>
                                        <p:attrNameLst>
                                          <p:attrName>style.visibility</p:attrName>
                                        </p:attrNameLst>
                                      </p:cBhvr>
                                      <p:to>
                                        <p:strVal val="visible"/>
                                      </p:to>
                                    </p:set>
                                    <p:animEffect transition="in" filter="barn(inVertical)">
                                      <p:cBhvr>
                                        <p:cTn id="143" dur="500"/>
                                        <p:tgtEl>
                                          <p:spTgt spid="20494"/>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20504"/>
                                        </p:tgtEl>
                                        <p:attrNameLst>
                                          <p:attrName>style.visibility</p:attrName>
                                        </p:attrNameLst>
                                      </p:cBhvr>
                                      <p:to>
                                        <p:strVal val="visible"/>
                                      </p:to>
                                    </p:set>
                                    <p:animEffect transition="in" filter="barn(inVertical)">
                                      <p:cBhvr>
                                        <p:cTn id="146" dur="500"/>
                                        <p:tgtEl>
                                          <p:spTgt spid="20504"/>
                                        </p:tgtEl>
                                      </p:cBhvr>
                                    </p:animEffect>
                                  </p:childTnLst>
                                </p:cTn>
                              </p:par>
                              <p:par>
                                <p:cTn id="147" presetID="16" presetClass="entr" presetSubtype="21" fill="hold" nodeType="withEffect">
                                  <p:stCondLst>
                                    <p:cond delay="0"/>
                                  </p:stCondLst>
                                  <p:childTnLst>
                                    <p:set>
                                      <p:cBhvr>
                                        <p:cTn id="148" dur="1" fill="hold">
                                          <p:stCondLst>
                                            <p:cond delay="0"/>
                                          </p:stCondLst>
                                        </p:cTn>
                                        <p:tgtEl>
                                          <p:spTgt spid="20491"/>
                                        </p:tgtEl>
                                        <p:attrNameLst>
                                          <p:attrName>style.visibility</p:attrName>
                                        </p:attrNameLst>
                                      </p:cBhvr>
                                      <p:to>
                                        <p:strVal val="visible"/>
                                      </p:to>
                                    </p:set>
                                    <p:animEffect transition="in" filter="barn(inVertical)">
                                      <p:cBhvr>
                                        <p:cTn id="149"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animBg="1"/>
      <p:bldP spid="20486" grpId="0" animBg="1"/>
      <p:bldP spid="20487" grpId="0" animBg="1"/>
      <p:bldP spid="20488" grpId="0" animBg="1"/>
      <p:bldP spid="20493" grpId="0" animBg="1"/>
      <p:bldP spid="20494" grpId="0" animBg="1"/>
      <p:bldP spid="20495" grpId="0" animBg="1"/>
      <p:bldP spid="20496" grpId="0" animBg="1"/>
      <p:bldP spid="20497" grpId="0" animBg="1"/>
      <p:bldP spid="20498" grpId="0" animBg="1"/>
      <p:bldP spid="20499" grpId="0"/>
      <p:bldP spid="20500" grpId="0"/>
      <p:bldP spid="20501" grpId="0"/>
      <p:bldP spid="20502" grpId="0"/>
      <p:bldP spid="20503" grpId="0"/>
      <p:bldP spid="20504" grpId="0"/>
      <p:bldP spid="20505" grpId="0"/>
      <p:bldP spid="20507" grpId="0"/>
      <p:bldP spid="20509" grpId="0"/>
      <p:bldP spid="20511" grpId="0"/>
      <p:bldP spid="20513" grpId="0"/>
      <p:bldP spid="10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и по запросу семейный баланс пример заполнения квартира маш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384" y="764704"/>
            <a:ext cx="10690824" cy="15877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bookideas.ru/wp-content/uploads/2012/12/kiyosaki-cashflow-bas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56" y="2636912"/>
            <a:ext cx="1083736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58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52808284"/>
              </p:ext>
            </p:extLst>
          </p:nvPr>
        </p:nvGraphicFramePr>
        <p:xfrm>
          <a:off x="96011" y="818344"/>
          <a:ext cx="9072331" cy="5393814"/>
        </p:xfrm>
        <a:graphic>
          <a:graphicData uri="http://schemas.openxmlformats.org/drawingml/2006/table">
            <a:tbl>
              <a:tblPr>
                <a:tableStyleId>{5C22544A-7EE6-4342-B048-85BDC9FD1C3A}</a:tableStyleId>
              </a:tblPr>
              <a:tblGrid>
                <a:gridCol w="9072331"/>
              </a:tblGrid>
              <a:tr h="483486">
                <a:tc>
                  <a:txBody>
                    <a:bodyPr/>
                    <a:lstStyle/>
                    <a:p>
                      <a:pPr marL="770890" algn="l">
                        <a:lnSpc>
                          <a:spcPct val="100000"/>
                        </a:lnSpc>
                        <a:spcAft>
                          <a:spcPts val="0"/>
                        </a:spcAft>
                      </a:pPr>
                      <a:r>
                        <a:rPr lang="ru-RU" sz="2400" b="1" spc="0" baseline="0" dirty="0" smtClean="0">
                          <a:effectLst/>
                        </a:rPr>
                        <a:t>           Актив</a:t>
                      </a:r>
                      <a:endParaRPr lang="ru-RU" sz="2400" b="1" spc="0" baseline="0" dirty="0">
                        <a:effectLst/>
                        <a:latin typeface="Times New Roman"/>
                        <a:ea typeface="Times New Roman"/>
                      </a:endParaRPr>
                    </a:p>
                  </a:txBody>
                  <a:tcPr marL="33867" marR="33867" marT="0" marB="0" anchor="ctr"/>
                </a:tc>
              </a:tr>
              <a:tr h="164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spc="0" baseline="0" dirty="0" smtClean="0">
                          <a:effectLst/>
                        </a:rPr>
                        <a:t>Денежные средства и их эквиваленты</a:t>
                      </a:r>
                      <a:endParaRPr lang="ru-RU" sz="2400" spc="0" baseline="0" dirty="0" smtClean="0">
                        <a:effectLst/>
                        <a:latin typeface="Times New Roman"/>
                        <a:ea typeface="Times New Roman"/>
                      </a:endParaRPr>
                    </a:p>
                  </a:txBody>
                  <a:tcPr marL="33867" marR="33867" marT="0" marB="0"/>
                </a:tc>
              </a:tr>
              <a:tr h="487162">
                <a:tc>
                  <a:txBody>
                    <a:bodyPr/>
                    <a:lstStyle/>
                    <a:p>
                      <a:pPr marL="0" marR="551815" indent="-3175" algn="l" defTabSz="914400" rtl="0" eaLnBrk="1" fontAlgn="auto" latinLnBrk="0" hangingPunct="1">
                        <a:lnSpc>
                          <a:spcPct val="100000"/>
                        </a:lnSpc>
                        <a:spcBef>
                          <a:spcPts val="0"/>
                        </a:spcBef>
                        <a:spcAft>
                          <a:spcPts val="0"/>
                        </a:spcAft>
                        <a:buClrTx/>
                        <a:buSzTx/>
                        <a:buFontTx/>
                        <a:buNone/>
                        <a:tabLst/>
                        <a:defRPr/>
                      </a:pPr>
                      <a:r>
                        <a:rPr lang="ru-RU" sz="2400" spc="0" baseline="0" dirty="0" smtClean="0">
                          <a:effectLst/>
                        </a:rPr>
                        <a:t>Дебиторская задолженность </a:t>
                      </a:r>
                      <a:endParaRPr lang="ru-RU" sz="2400" spc="0" baseline="0" dirty="0" smtClean="0">
                        <a:effectLst/>
                        <a:latin typeface="Times New Roman"/>
                        <a:ea typeface="Times New Roman"/>
                      </a:endParaRPr>
                    </a:p>
                    <a:p>
                      <a:pPr marR="551815" indent="-3175" algn="l">
                        <a:lnSpc>
                          <a:spcPct val="100000"/>
                        </a:lnSpc>
                        <a:spcAft>
                          <a:spcPts val="0"/>
                        </a:spcAft>
                      </a:pPr>
                      <a:r>
                        <a:rPr lang="ru-RU" sz="2400" spc="0" baseline="0" dirty="0" smtClean="0">
                          <a:effectLst/>
                        </a:rPr>
                        <a:t>Готовая </a:t>
                      </a:r>
                      <a:r>
                        <a:rPr lang="ru-RU" sz="2400" spc="0" baseline="0" dirty="0">
                          <a:effectLst/>
                        </a:rPr>
                        <a:t>продукция</a:t>
                      </a:r>
                      <a:endParaRPr lang="ru-RU" sz="2400" spc="0" baseline="0" dirty="0">
                        <a:effectLst/>
                        <a:latin typeface="Times New Roman"/>
                        <a:ea typeface="Times New Roman"/>
                      </a:endParaRPr>
                    </a:p>
                  </a:txBody>
                  <a:tcPr marL="33867" marR="33867" marT="0" marB="0"/>
                </a:tc>
              </a:tr>
              <a:tr h="360040">
                <a:tc>
                  <a:txBody>
                    <a:bodyPr/>
                    <a:lstStyle/>
                    <a:p>
                      <a:pPr algn="l">
                        <a:lnSpc>
                          <a:spcPct val="100000"/>
                        </a:lnSpc>
                        <a:spcAft>
                          <a:spcPts val="0"/>
                        </a:spcAft>
                      </a:pPr>
                      <a:r>
                        <a:rPr lang="ru-RU" sz="2400" spc="0" baseline="0" dirty="0" smtClean="0">
                          <a:effectLst/>
                        </a:rPr>
                        <a:t>Запасы, незавершенное производство, расходы будущих периодов</a:t>
                      </a:r>
                      <a:endParaRPr lang="ru-RU" sz="2400" spc="0" baseline="0" dirty="0">
                        <a:effectLst/>
                        <a:latin typeface="Times New Roman"/>
                        <a:ea typeface="Times New Roman"/>
                      </a:endParaRPr>
                    </a:p>
                  </a:txBody>
                  <a:tcPr marL="33867" marR="33867" marT="0" marB="0"/>
                </a:tc>
              </a:tr>
              <a:tr h="49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spc="0" baseline="0" dirty="0" err="1" smtClean="0">
                          <a:effectLst/>
                        </a:rPr>
                        <a:t>Внеоборотные</a:t>
                      </a:r>
                      <a:r>
                        <a:rPr lang="ru-RU" sz="2400" spc="0" baseline="0" dirty="0" smtClean="0">
                          <a:effectLst/>
                        </a:rPr>
                        <a:t> активы (основные средства)</a:t>
                      </a:r>
                      <a:endParaRPr lang="ru-RU" sz="2400" spc="0" baseline="0" dirty="0" smtClean="0">
                        <a:effectLst/>
                        <a:latin typeface="Times New Roman"/>
                        <a:ea typeface="Times New Roman"/>
                      </a:endParaRPr>
                    </a:p>
                  </a:txBody>
                  <a:tcPr marL="33867" marR="33867" marT="0" marB="0"/>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400" b="1" spc="0" baseline="0" dirty="0" smtClean="0">
                          <a:effectLst/>
                          <a:latin typeface="Times New Roman"/>
                          <a:ea typeface="Times New Roman"/>
                        </a:rPr>
                        <a:t>Итого Активов: … (Валюта баланса)</a:t>
                      </a:r>
                    </a:p>
                  </a:txBody>
                  <a:tcPr marL="33867" marR="33867" marT="0" marB="0"/>
                </a:tc>
              </a:tr>
              <a:tr h="0">
                <a:tc>
                  <a:txBody>
                    <a:bodyPr/>
                    <a:lstStyle/>
                    <a:p>
                      <a:pPr marL="814070" algn="l">
                        <a:lnSpc>
                          <a:spcPct val="100000"/>
                        </a:lnSpc>
                        <a:spcAft>
                          <a:spcPts val="0"/>
                        </a:spcAft>
                      </a:pPr>
                      <a:r>
                        <a:rPr lang="ru-RU" sz="2400" b="1" spc="0" baseline="0" dirty="0" smtClean="0">
                          <a:effectLst/>
                        </a:rPr>
                        <a:t>            Пассив</a:t>
                      </a:r>
                      <a:endParaRPr lang="ru-RU" sz="2400" b="1" spc="0" baseline="0" dirty="0">
                        <a:effectLst/>
                        <a:latin typeface="Times New Roman"/>
                        <a:ea typeface="Times New Roman"/>
                      </a:endParaRPr>
                    </a:p>
                  </a:txBody>
                  <a:tcPr marL="33867" marR="33867" marT="0" marB="0" anchor="ctr"/>
                </a:tc>
              </a:tr>
              <a:tr h="49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spc="0" baseline="0" dirty="0" smtClean="0">
                          <a:effectLst/>
                        </a:rPr>
                        <a:t>Задолженность со сроком платежа менее 1-го года (краткосрочная)</a:t>
                      </a:r>
                    </a:p>
                  </a:txBody>
                  <a:tcPr marL="33867" marR="33867" marT="0" marB="0"/>
                </a:tc>
              </a:tr>
              <a:tr h="496062">
                <a:tc>
                  <a:txBody>
                    <a:bodyPr/>
                    <a:lstStyle/>
                    <a:p>
                      <a:pPr algn="l">
                        <a:lnSpc>
                          <a:spcPct val="100000"/>
                        </a:lnSpc>
                        <a:spcAft>
                          <a:spcPts val="0"/>
                        </a:spcAft>
                      </a:pPr>
                      <a:r>
                        <a:rPr lang="ru-RU" sz="2400" spc="0" baseline="0" dirty="0">
                          <a:effectLst/>
                        </a:rPr>
                        <a:t>Задолженность со сроком платежа более </a:t>
                      </a:r>
                      <a:r>
                        <a:rPr lang="ru-RU" sz="2400" spc="0" baseline="0" dirty="0" smtClean="0">
                          <a:effectLst/>
                        </a:rPr>
                        <a:t>1-го </a:t>
                      </a:r>
                      <a:r>
                        <a:rPr lang="ru-RU" sz="2400" spc="0" baseline="0" dirty="0">
                          <a:effectLst/>
                        </a:rPr>
                        <a:t>года (долгосрочная, среднесрочная)</a:t>
                      </a:r>
                      <a:endParaRPr lang="ru-RU" sz="2400" spc="0" baseline="0" dirty="0">
                        <a:effectLst/>
                        <a:latin typeface="Times New Roman"/>
                        <a:ea typeface="Times New Roman"/>
                      </a:endParaRPr>
                    </a:p>
                  </a:txBody>
                  <a:tcPr marL="33867" marR="33867" marT="0" marB="0"/>
                </a:tc>
              </a:tr>
              <a:tr h="496062">
                <a:tc>
                  <a:txBody>
                    <a:bodyPr/>
                    <a:lstStyle/>
                    <a:p>
                      <a:pPr marL="0" marR="52070" indent="0" algn="l" defTabSz="914400" rtl="0" eaLnBrk="1" fontAlgn="auto" latinLnBrk="0" hangingPunct="1">
                        <a:lnSpc>
                          <a:spcPct val="100000"/>
                        </a:lnSpc>
                        <a:spcBef>
                          <a:spcPts val="0"/>
                        </a:spcBef>
                        <a:spcAft>
                          <a:spcPts val="0"/>
                        </a:spcAft>
                        <a:buClrTx/>
                        <a:buSzTx/>
                        <a:buFontTx/>
                        <a:buNone/>
                        <a:tabLst/>
                        <a:defRPr/>
                      </a:pPr>
                      <a:r>
                        <a:rPr lang="ru-RU" sz="2400" spc="0" baseline="0" dirty="0" smtClean="0">
                          <a:effectLst/>
                        </a:rPr>
                        <a:t>Собственный капитал </a:t>
                      </a:r>
                      <a:endParaRPr lang="ru-RU" sz="2400" spc="0" baseline="0" dirty="0" smtClean="0">
                        <a:effectLst/>
                        <a:latin typeface="Times New Roman"/>
                        <a:ea typeface="Times New Roman"/>
                      </a:endParaRPr>
                    </a:p>
                  </a:txBody>
                  <a:tcPr marL="33867" marR="33867" marT="0" marB="0"/>
                </a:tc>
              </a:tr>
              <a:tr h="496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400" spc="0" baseline="0" dirty="0">
                          <a:effectLst/>
                        </a:rPr>
                        <a:t> </a:t>
                      </a:r>
                      <a:r>
                        <a:rPr lang="ru-RU" sz="2400" b="1" spc="0" baseline="0" dirty="0" smtClean="0">
                          <a:effectLst/>
                          <a:latin typeface="Times New Roman"/>
                          <a:ea typeface="Times New Roman"/>
                        </a:rPr>
                        <a:t>Итого </a:t>
                      </a:r>
                      <a:r>
                        <a:rPr lang="ru-RU" sz="2400" b="1" spc="0" baseline="0" dirty="0" smtClean="0">
                          <a:effectLst/>
                        </a:rPr>
                        <a:t>Пассивов</a:t>
                      </a:r>
                      <a:r>
                        <a:rPr lang="ru-RU" sz="2400" b="1" spc="0" baseline="0" dirty="0" smtClean="0">
                          <a:effectLst/>
                          <a:latin typeface="Times New Roman"/>
                          <a:ea typeface="Times New Roman"/>
                        </a:rPr>
                        <a:t>: … (Валюта баланса)</a:t>
                      </a:r>
                    </a:p>
                  </a:txBody>
                  <a:tcPr marL="33867" marR="33867" marT="0" marB="0"/>
                </a:tc>
              </a:tr>
            </a:tbl>
          </a:graphicData>
        </a:graphic>
      </p:graphicFrame>
      <p:sp>
        <p:nvSpPr>
          <p:cNvPr id="3" name="Заголовок 1"/>
          <p:cNvSpPr txBox="1">
            <a:spLocks/>
          </p:cNvSpPr>
          <p:nvPr/>
        </p:nvSpPr>
        <p:spPr>
          <a:xfrm>
            <a:off x="-2825" y="116632"/>
            <a:ext cx="12095989"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Баланс предприятия</a:t>
            </a:r>
          </a:p>
        </p:txBody>
      </p:sp>
      <p:sp>
        <p:nvSpPr>
          <p:cNvPr id="4" name="Заголовок 1"/>
          <p:cNvSpPr txBox="1">
            <a:spLocks/>
          </p:cNvSpPr>
          <p:nvPr/>
        </p:nvSpPr>
        <p:spPr>
          <a:xfrm>
            <a:off x="9168342" y="1124744"/>
            <a:ext cx="2924823"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ea typeface="Times New Roman"/>
                <a:cs typeface="Arial" pitchFamily="34" charset="0"/>
              </a:rPr>
              <a:t>Итого Активов = </a:t>
            </a:r>
            <a:r>
              <a:rPr lang="ru-RU" sz="2400" b="1" dirty="0">
                <a:latin typeface="Arial" pitchFamily="34" charset="0"/>
                <a:ea typeface="Times New Roman"/>
                <a:cs typeface="Arial" pitchFamily="34" charset="0"/>
              </a:rPr>
              <a:t>=</a:t>
            </a:r>
            <a:r>
              <a:rPr lang="ru-RU" sz="2400" b="1" dirty="0" smtClean="0">
                <a:latin typeface="Arial" pitchFamily="34" charset="0"/>
                <a:ea typeface="Times New Roman"/>
                <a:cs typeface="Arial" pitchFamily="34" charset="0"/>
              </a:rPr>
              <a:t>Итого Пассивов = </a:t>
            </a:r>
          </a:p>
          <a:p>
            <a:r>
              <a:rPr lang="ru-RU" sz="2400" b="1" dirty="0" smtClean="0">
                <a:latin typeface="Arial" pitchFamily="34" charset="0"/>
                <a:ea typeface="Times New Roman"/>
                <a:cs typeface="Arial" pitchFamily="34" charset="0"/>
              </a:rPr>
              <a:t>= Валюта баланса</a:t>
            </a:r>
            <a:endParaRPr lang="ru-RU" sz="2400" dirty="0">
              <a:latin typeface="Arial" pitchFamily="34" charset="0"/>
              <a:cs typeface="Arial" pitchFamily="34" charset="0"/>
            </a:endParaRPr>
          </a:p>
        </p:txBody>
      </p:sp>
    </p:spTree>
    <p:extLst>
      <p:ext uri="{BB962C8B-B14F-4D97-AF65-F5344CB8AC3E}">
        <p14:creationId xmlns:p14="http://schemas.microsoft.com/office/powerpoint/2010/main" val="704899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62530638"/>
              </p:ext>
            </p:extLst>
          </p:nvPr>
        </p:nvGraphicFramePr>
        <p:xfrm>
          <a:off x="76356" y="667420"/>
          <a:ext cx="11999976" cy="6046211"/>
        </p:xfrm>
        <a:graphic>
          <a:graphicData uri="http://schemas.openxmlformats.org/drawingml/2006/table">
            <a:tbl>
              <a:tblPr firstRow="1" firstCol="1" bandRow="1">
                <a:tableStyleId>{5C22544A-7EE6-4342-B048-85BDC9FD1C3A}</a:tableStyleId>
              </a:tblPr>
              <a:tblGrid>
                <a:gridCol w="6367986"/>
                <a:gridCol w="5631990"/>
              </a:tblGrid>
              <a:tr h="421144">
                <a:tc>
                  <a:txBody>
                    <a:bodyPr/>
                    <a:lstStyle/>
                    <a:p>
                      <a:pPr algn="ctr">
                        <a:lnSpc>
                          <a:spcPct val="115000"/>
                        </a:lnSpc>
                      </a:pPr>
                      <a:r>
                        <a:rPr lang="ru-RU" sz="2200" dirty="0">
                          <a:solidFill>
                            <a:schemeClr val="tx1"/>
                          </a:solidFill>
                          <a:effectLst/>
                          <a:latin typeface="Arial Narrow" pitchFamily="34" charset="0"/>
                        </a:rPr>
                        <a:t>Положительные тенденции в активе баланса</a:t>
                      </a:r>
                      <a:endParaRPr lang="ru-RU" sz="2200" dirty="0">
                        <a:solidFill>
                          <a:schemeClr val="tx1"/>
                        </a:solidFill>
                        <a:effectLst/>
                        <a:latin typeface="Arial Narrow" pitchFamily="34" charset="0"/>
                        <a:ea typeface="Times New Roman"/>
                        <a:cs typeface="Times New Roman"/>
                      </a:endParaRPr>
                    </a:p>
                  </a:txBody>
                  <a:tcPr marL="10669" marR="10669" marT="8002" marB="8002"/>
                </a:tc>
                <a:tc>
                  <a:txBody>
                    <a:bodyPr/>
                    <a:lstStyle/>
                    <a:p>
                      <a:pPr algn="ctr">
                        <a:lnSpc>
                          <a:spcPct val="115000"/>
                        </a:lnSpc>
                      </a:pPr>
                      <a:r>
                        <a:rPr lang="ru-RU" sz="2200" dirty="0">
                          <a:solidFill>
                            <a:schemeClr val="tx1"/>
                          </a:solidFill>
                          <a:effectLst/>
                          <a:latin typeface="Arial Narrow" pitchFamily="34" charset="0"/>
                        </a:rPr>
                        <a:t>Положительные тенденции в пассиве баланса</a:t>
                      </a:r>
                      <a:endParaRPr lang="ru-RU" sz="2200" dirty="0">
                        <a:solidFill>
                          <a:schemeClr val="tx1"/>
                        </a:solidFill>
                        <a:effectLst/>
                        <a:latin typeface="Arial Narrow" pitchFamily="34" charset="0"/>
                        <a:ea typeface="Times New Roman"/>
                        <a:cs typeface="Times New Roman"/>
                      </a:endParaRPr>
                    </a:p>
                  </a:txBody>
                  <a:tcPr marL="10669" marR="10669" marT="8002" marB="8002"/>
                </a:tc>
              </a:tr>
              <a:tr h="363513">
                <a:tc>
                  <a:txBody>
                    <a:bodyPr/>
                    <a:lstStyle/>
                    <a:p>
                      <a:pPr algn="l">
                        <a:lnSpc>
                          <a:spcPct val="115000"/>
                        </a:lnSpc>
                      </a:pPr>
                      <a:r>
                        <a:rPr lang="ru-RU" sz="2000" b="0" dirty="0" smtClean="0">
                          <a:solidFill>
                            <a:schemeClr val="tx1"/>
                          </a:solidFill>
                          <a:effectLst/>
                          <a:latin typeface="Arial Narrow" pitchFamily="34" charset="0"/>
                        </a:rPr>
                        <a:t>– </a:t>
                      </a:r>
                      <a:r>
                        <a:rPr lang="ru-RU" sz="2000" b="0" baseline="0" dirty="0" smtClean="0">
                          <a:solidFill>
                            <a:schemeClr val="tx1"/>
                          </a:solidFill>
                          <a:effectLst/>
                          <a:latin typeface="Arial Narrow" pitchFamily="34" charset="0"/>
                        </a:rPr>
                        <a:t> у</a:t>
                      </a:r>
                      <a:r>
                        <a:rPr lang="ru-RU" sz="2000" b="0" dirty="0" smtClean="0">
                          <a:solidFill>
                            <a:schemeClr val="tx1"/>
                          </a:solidFill>
                          <a:effectLst/>
                          <a:latin typeface="Arial Narrow" pitchFamily="34" charset="0"/>
                        </a:rPr>
                        <a:t>величение </a:t>
                      </a:r>
                      <a:r>
                        <a:rPr lang="ru-RU" sz="2000" b="0" dirty="0">
                          <a:solidFill>
                            <a:schemeClr val="tx1"/>
                          </a:solidFill>
                          <a:effectLst/>
                          <a:latin typeface="Arial Narrow" pitchFamily="34" charset="0"/>
                        </a:rPr>
                        <a:t>денежных </a:t>
                      </a:r>
                      <a:r>
                        <a:rPr lang="ru-RU" sz="2000" b="0" dirty="0" smtClean="0">
                          <a:solidFill>
                            <a:schemeClr val="tx1"/>
                          </a:solidFill>
                          <a:effectLst/>
                          <a:latin typeface="Arial Narrow" pitchFamily="34" charset="0"/>
                        </a:rPr>
                        <a:t>средств </a:t>
                      </a:r>
                      <a:r>
                        <a:rPr lang="ru-RU" sz="2000" b="0" dirty="0">
                          <a:solidFill>
                            <a:schemeClr val="tx1"/>
                          </a:solidFill>
                          <a:effectLst/>
                          <a:latin typeface="Arial Narrow" pitchFamily="34" charset="0"/>
                        </a:rPr>
                        <a:t>на счетах</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уставного капитала</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431818">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краткосрочной дебиторской задолженности</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нераспределенной прибыли</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363513">
                <a:tc rowSpan="2">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запасов с  увеличением объемов выручки (для первых трех пунктов необходимо также проверить, чтобы значения ликвидности предприятия при увеличении текущих активов не было слишком большим, так как это может указывать на неоптимальное управление средствами или проблемы с платежами за продукцию)</a:t>
                      </a:r>
                      <a:br>
                        <a:rPr lang="ru-RU" sz="2000" b="0" dirty="0">
                          <a:solidFill>
                            <a:schemeClr val="tx1"/>
                          </a:solidFill>
                          <a:effectLst/>
                          <a:latin typeface="Arial Narrow" pitchFamily="34" charset="0"/>
                        </a:rPr>
                      </a:b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стоимости основных средств</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фондов предприятия</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2293065">
                <a:tc vMerge="1">
                  <a:txBody>
                    <a:bodyPr/>
                    <a:lstStyle/>
                    <a:p>
                      <a:endParaRPr lang="ru-RU"/>
                    </a:p>
                  </a:txBody>
                  <a:tcP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резервного капитала</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1005639">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уменьшение дебиторской задолженности, если до  этого она была слишком большой (больше чем 20–40% от оборотного капитала)</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увеличение доходов будущих периодов</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363513">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уменьшение запасов с уменьшением объемов выручки</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сокращение кредиторской задолженности</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363513">
                <a:tc rowSpan="2">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уменьшение незавершенного производства</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уменьшение объемов кредитов</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r h="363513">
                <a:tc vMerge="1">
                  <a:txBody>
                    <a:bodyPr/>
                    <a:lstStyle/>
                    <a:p>
                      <a:endParaRPr lang="ru-RU"/>
                    </a:p>
                  </a:txBody>
                  <a:tcPr/>
                </a:tc>
                <a:tc>
                  <a:txBody>
                    <a:bodyPr/>
                    <a:lstStyle/>
                    <a:p>
                      <a:pPr algn="l">
                        <a:lnSpc>
                          <a:spcPct val="115000"/>
                        </a:lnSpc>
                      </a:pPr>
                      <a:r>
                        <a:rPr lang="ru-RU" sz="2000" b="0" dirty="0" smtClean="0">
                          <a:solidFill>
                            <a:schemeClr val="tx1"/>
                          </a:solidFill>
                          <a:effectLst/>
                          <a:latin typeface="Arial Narrow" pitchFamily="34" charset="0"/>
                        </a:rPr>
                        <a:t>–  </a:t>
                      </a:r>
                      <a:r>
                        <a:rPr lang="ru-RU" sz="2000" b="0" dirty="0">
                          <a:solidFill>
                            <a:schemeClr val="tx1"/>
                          </a:solidFill>
                          <a:effectLst/>
                          <a:latin typeface="Arial Narrow" pitchFamily="34" charset="0"/>
                        </a:rPr>
                        <a:t>уменьшение заемных средств</a:t>
                      </a:r>
                      <a:endParaRPr lang="ru-RU" sz="4000" b="0" dirty="0">
                        <a:solidFill>
                          <a:schemeClr val="tx1"/>
                        </a:solidFill>
                        <a:effectLst/>
                        <a:latin typeface="Arial Narrow" pitchFamily="34" charset="0"/>
                        <a:ea typeface="Times New Roman"/>
                        <a:cs typeface="Times New Roman"/>
                      </a:endParaRPr>
                    </a:p>
                  </a:txBody>
                  <a:tcPr marL="10669" marR="10669" marT="8002" marB="8002" anchor="ctr"/>
                </a:tc>
              </a:tr>
            </a:tbl>
          </a:graphicData>
        </a:graphic>
      </p:graphicFrame>
    </p:spTree>
    <p:extLst>
      <p:ext uri="{BB962C8B-B14F-4D97-AF65-F5344CB8AC3E}">
        <p14:creationId xmlns:p14="http://schemas.microsoft.com/office/powerpoint/2010/main" val="229149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454955"/>
            <a:ext cx="11737380" cy="6403045"/>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smtClean="0">
                <a:latin typeface="Times New Roman" pitchFamily="18" charset="0"/>
                <a:cs typeface="Times New Roman" pitchFamily="18" charset="0"/>
              </a:rPr>
              <a:t>Вопросы</a:t>
            </a:r>
            <a:r>
              <a:rPr lang="ru-RU" sz="3200" b="1" dirty="0">
                <a:latin typeface="Times New Roman" pitchFamily="18" charset="0"/>
                <a:cs typeface="Times New Roman" pitchFamily="18" charset="0"/>
              </a:rPr>
              <a:t>:</a:t>
            </a:r>
          </a:p>
          <a:p>
            <a:pPr marL="742950" indent="-742950" algn="l">
              <a:buFont typeface="+mj-lt"/>
              <a:buAutoNum type="arabicPeriod"/>
            </a:pPr>
            <a:r>
              <a:rPr lang="ru-RU" sz="3000" dirty="0">
                <a:latin typeface="Times New Roman" pitchFamily="18" charset="0"/>
                <a:cs typeface="Times New Roman" pitchFamily="18" charset="0"/>
              </a:rPr>
              <a:t>Финансовый анализ: понятие, модели и методы финансового анализа, основные формы финансовой отчетности. </a:t>
            </a:r>
          </a:p>
          <a:p>
            <a:pPr marL="742950" indent="-742950" algn="l">
              <a:buFont typeface="+mj-lt"/>
              <a:buAutoNum type="arabicPeriod"/>
            </a:pPr>
            <a:r>
              <a:rPr lang="ru-RU" sz="3000" dirty="0">
                <a:latin typeface="Times New Roman" pitchFamily="18" charset="0"/>
                <a:cs typeface="Times New Roman" pitchFamily="18" charset="0"/>
              </a:rPr>
              <a:t>Оценка финансового состояния корпорации </a:t>
            </a:r>
          </a:p>
          <a:p>
            <a:pPr marL="742950" indent="-742950" algn="l">
              <a:buFont typeface="+mj-lt"/>
              <a:buAutoNum type="arabicPeriod"/>
            </a:pPr>
            <a:r>
              <a:rPr lang="ru-RU" sz="3000" dirty="0">
                <a:latin typeface="Times New Roman" pitchFamily="18" charset="0"/>
                <a:cs typeface="Times New Roman" pitchFamily="18" charset="0"/>
              </a:rPr>
              <a:t>Пути достижения финансовой устойчивости и стабильности корпорации.</a:t>
            </a:r>
          </a:p>
          <a:p>
            <a:pPr algn="l"/>
            <a:endParaRPr lang="ru-RU" sz="2400" b="1" dirty="0" smtClean="0">
              <a:latin typeface="Times New Roman" pitchFamily="18" charset="0"/>
              <a:cs typeface="Times New Roman" pitchFamily="18" charset="0"/>
            </a:endParaRPr>
          </a:p>
          <a:p>
            <a:pPr algn="l"/>
            <a:r>
              <a:rPr lang="ru-RU" sz="3200" b="1" dirty="0">
                <a:latin typeface="Times New Roman" pitchFamily="18" charset="0"/>
                <a:cs typeface="Times New Roman" pitchFamily="18" charset="0"/>
              </a:rPr>
              <a:t>Цель лекции: </a:t>
            </a:r>
            <a:endParaRPr lang="ru-RU" sz="3200" b="1" dirty="0" smtClean="0">
              <a:latin typeface="Times New Roman" pitchFamily="18" charset="0"/>
              <a:cs typeface="Times New Roman" pitchFamily="18" charset="0"/>
            </a:endParaRPr>
          </a:p>
          <a:p>
            <a:pPr algn="l"/>
            <a:r>
              <a:rPr lang="ru-RU" sz="3000" dirty="0" smtClean="0">
                <a:latin typeface="Times New Roman" pitchFamily="18" charset="0"/>
                <a:cs typeface="Times New Roman" pitchFamily="18" charset="0"/>
              </a:rPr>
              <a:t>использовать информацию из </a:t>
            </a:r>
            <a:r>
              <a:rPr lang="ru-RU" sz="3000" dirty="0">
                <a:latin typeface="Times New Roman" pitchFamily="18" charset="0"/>
                <a:cs typeface="Times New Roman" pitchFamily="18" charset="0"/>
              </a:rPr>
              <a:t>финансовой отчетности </a:t>
            </a:r>
            <a:r>
              <a:rPr lang="ru-RU" sz="3000" dirty="0" smtClean="0">
                <a:latin typeface="Times New Roman" pitchFamily="18" charset="0"/>
                <a:cs typeface="Times New Roman" pitchFamily="18" charset="0"/>
              </a:rPr>
              <a:t>компании </a:t>
            </a:r>
            <a:r>
              <a:rPr lang="ru-RU" sz="3000" dirty="0">
                <a:latin typeface="Times New Roman" pitchFamily="18" charset="0"/>
                <a:cs typeface="Times New Roman" pitchFamily="18" charset="0"/>
              </a:rPr>
              <a:t>для оценки ее кредитоспособности и инвестиционной привлекательности.</a:t>
            </a:r>
            <a:endParaRPr lang="ru-RU" sz="3000" dirty="0" smtClean="0">
              <a:latin typeface="Times New Roman" pitchFamily="18" charset="0"/>
              <a:cs typeface="Times New Roman" pitchFamily="18" charset="0"/>
            </a:endParaRPr>
          </a:p>
          <a:p>
            <a:pPr algn="l"/>
            <a:endParaRPr lang="ru-RU" sz="3200" b="1" dirty="0" smtClean="0">
              <a:latin typeface="Times New Roman" pitchFamily="18" charset="0"/>
              <a:cs typeface="Times New Roman" pitchFamily="18" charset="0"/>
            </a:endParaRPr>
          </a:p>
          <a:p>
            <a:pPr algn="l"/>
            <a:r>
              <a:rPr lang="ru-RU" sz="3200" b="1" dirty="0" smtClean="0">
                <a:latin typeface="Times New Roman" pitchFamily="18" charset="0"/>
                <a:cs typeface="Times New Roman" pitchFamily="18" charset="0"/>
              </a:rPr>
              <a:t>Результаты</a:t>
            </a:r>
            <a:r>
              <a:rPr lang="ru-RU" sz="3200" b="1" dirty="0">
                <a:latin typeface="Times New Roman" pitchFamily="18" charset="0"/>
                <a:cs typeface="Times New Roman" pitchFamily="18" charset="0"/>
              </a:rPr>
              <a:t>: </a:t>
            </a:r>
          </a:p>
          <a:p>
            <a:pPr marL="342900" indent="-342900" algn="l">
              <a:buFont typeface="Arial" pitchFamily="34" charset="0"/>
              <a:buChar char="•"/>
            </a:pPr>
            <a:r>
              <a:rPr lang="ru-RU" sz="3300" dirty="0" smtClean="0">
                <a:latin typeface="Times New Roman" pitchFamily="18" charset="0"/>
                <a:cs typeface="Times New Roman" pitchFamily="18" charset="0"/>
              </a:rPr>
              <a:t>Умение определять финансовое </a:t>
            </a:r>
            <a:r>
              <a:rPr lang="ru-RU" sz="3300" dirty="0">
                <a:latin typeface="Times New Roman" pitchFamily="18" charset="0"/>
                <a:cs typeface="Times New Roman" pitchFamily="18" charset="0"/>
              </a:rPr>
              <a:t>состояния предприятия на текущий момент;</a:t>
            </a:r>
          </a:p>
          <a:p>
            <a:pPr marL="342900" indent="-342900" algn="l">
              <a:buFont typeface="Arial" pitchFamily="34" charset="0"/>
              <a:buChar char="•"/>
            </a:pPr>
            <a:r>
              <a:rPr lang="ru-RU" sz="3300" dirty="0">
                <a:latin typeface="Times New Roman" pitchFamily="18" charset="0"/>
                <a:cs typeface="Times New Roman" pitchFamily="18" charset="0"/>
              </a:rPr>
              <a:t>Выработка </a:t>
            </a:r>
            <a:r>
              <a:rPr lang="ru-RU" sz="3300" dirty="0" smtClean="0">
                <a:latin typeface="Times New Roman" pitchFamily="18" charset="0"/>
                <a:cs typeface="Times New Roman" pitchFamily="18" charset="0"/>
              </a:rPr>
              <a:t>рекомендаций для </a:t>
            </a:r>
            <a:r>
              <a:rPr lang="ru-RU" sz="3300" dirty="0">
                <a:latin typeface="Times New Roman" pitchFamily="18" charset="0"/>
                <a:cs typeface="Times New Roman" pitchFamily="18" charset="0"/>
              </a:rPr>
              <a:t>улучшение финансового состояния </a:t>
            </a:r>
            <a:r>
              <a:rPr lang="ru-RU" sz="3300" dirty="0" smtClean="0">
                <a:latin typeface="Times New Roman" pitchFamily="18" charset="0"/>
                <a:cs typeface="Times New Roman" pitchFamily="18" charset="0"/>
              </a:rPr>
              <a:t>предприятия.</a:t>
            </a:r>
          </a:p>
        </p:txBody>
      </p:sp>
    </p:spTree>
    <p:extLst>
      <p:ext uri="{BB962C8B-B14F-4D97-AF65-F5344CB8AC3E}">
        <p14:creationId xmlns:p14="http://schemas.microsoft.com/office/powerpoint/2010/main" val="801283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2212590"/>
              </p:ext>
            </p:extLst>
          </p:nvPr>
        </p:nvGraphicFramePr>
        <p:xfrm>
          <a:off x="61842" y="1172932"/>
          <a:ext cx="11999976" cy="4738892"/>
        </p:xfrm>
        <a:graphic>
          <a:graphicData uri="http://schemas.openxmlformats.org/drawingml/2006/table">
            <a:tbl>
              <a:tblPr firstRow="1" firstCol="1" bandRow="1">
                <a:tableStyleId>{5C22544A-7EE6-4342-B048-85BDC9FD1C3A}</a:tableStyleId>
              </a:tblPr>
              <a:tblGrid>
                <a:gridCol w="6048672"/>
                <a:gridCol w="5951304"/>
              </a:tblGrid>
              <a:tr h="148259">
                <a:tc>
                  <a:txBody>
                    <a:bodyPr/>
                    <a:lstStyle/>
                    <a:p>
                      <a:pPr algn="l">
                        <a:lnSpc>
                          <a:spcPct val="115000"/>
                        </a:lnSpc>
                      </a:pPr>
                      <a:r>
                        <a:rPr lang="ru-RU" sz="2400" b="1" dirty="0">
                          <a:solidFill>
                            <a:schemeClr val="tx1"/>
                          </a:solidFill>
                          <a:effectLst/>
                          <a:latin typeface="Arial Narrow" pitchFamily="34" charset="0"/>
                        </a:rPr>
                        <a:t>Отрицательные тенденции в активе баланса</a:t>
                      </a:r>
                      <a:endParaRPr lang="ru-RU" sz="2400" b="1" dirty="0">
                        <a:solidFill>
                          <a:schemeClr val="tx1"/>
                        </a:solidFill>
                        <a:effectLst/>
                        <a:latin typeface="Arial Narrow" pitchFamily="34" charset="0"/>
                        <a:ea typeface="Times New Roman"/>
                        <a:cs typeface="Times New Roman"/>
                      </a:endParaRPr>
                    </a:p>
                  </a:txBody>
                  <a:tcPr marL="10669" marR="10669" marT="8002" marB="8002"/>
                </a:tc>
                <a:tc>
                  <a:txBody>
                    <a:bodyPr/>
                    <a:lstStyle/>
                    <a:p>
                      <a:pPr algn="l">
                        <a:lnSpc>
                          <a:spcPct val="115000"/>
                        </a:lnSpc>
                      </a:pPr>
                      <a:r>
                        <a:rPr lang="ru-RU" sz="2400" dirty="0">
                          <a:solidFill>
                            <a:schemeClr val="tx1"/>
                          </a:solidFill>
                          <a:effectLst/>
                          <a:latin typeface="Arial Narrow" pitchFamily="34" charset="0"/>
                        </a:rPr>
                        <a:t>Отрицательные тенденции в пассиве баланса</a:t>
                      </a:r>
                      <a:endParaRPr lang="ru-RU" sz="2400" dirty="0">
                        <a:solidFill>
                          <a:schemeClr val="tx1"/>
                        </a:solidFill>
                        <a:effectLst/>
                        <a:latin typeface="Arial Narrow" pitchFamily="34" charset="0"/>
                        <a:ea typeface="Times New Roman"/>
                        <a:cs typeface="Times New Roman"/>
                      </a:endParaRPr>
                    </a:p>
                  </a:txBody>
                  <a:tcPr marL="10669" marR="10669" marT="8002" marB="8002"/>
                </a:tc>
              </a:tr>
              <a:tr h="310480">
                <a:tc>
                  <a:txBody>
                    <a:bodyPr/>
                    <a:lstStyle/>
                    <a:p>
                      <a:pPr algn="l">
                        <a:lnSpc>
                          <a:spcPct val="115000"/>
                        </a:lnSpc>
                      </a:pPr>
                      <a:r>
                        <a:rPr lang="ru-RU" sz="2400" dirty="0" smtClean="0">
                          <a:solidFill>
                            <a:schemeClr val="tx1"/>
                          </a:solidFill>
                          <a:effectLst/>
                          <a:latin typeface="Arial Narrow" pitchFamily="34" charset="0"/>
                        </a:rPr>
                        <a:t>–  </a:t>
                      </a:r>
                      <a:r>
                        <a:rPr lang="ru-RU" sz="2400" dirty="0">
                          <a:solidFill>
                            <a:schemeClr val="tx1"/>
                          </a:solidFill>
                          <a:effectLst/>
                          <a:latin typeface="Arial Narrow" pitchFamily="34" charset="0"/>
                        </a:rPr>
                        <a:t>рост денежных средств на счетах свыше 30% от суммы оборотного капитала</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400" dirty="0" smtClean="0">
                          <a:solidFill>
                            <a:schemeClr val="tx1"/>
                          </a:solidFill>
                          <a:effectLst/>
                          <a:latin typeface="Arial Narrow" pitchFamily="34" charset="0"/>
                        </a:rPr>
                        <a:t>–  </a:t>
                      </a:r>
                      <a:r>
                        <a:rPr lang="ru-RU" sz="2400" dirty="0">
                          <a:solidFill>
                            <a:schemeClr val="tx1"/>
                          </a:solidFill>
                          <a:effectLst/>
                          <a:latin typeface="Arial Narrow" pitchFamily="34" charset="0"/>
                        </a:rPr>
                        <a:t>увеличение кредиторской задолженности</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r h="310480">
                <a:tc>
                  <a:txBody>
                    <a:bodyPr/>
                    <a:lstStyle/>
                    <a:p>
                      <a:pPr algn="l">
                        <a:lnSpc>
                          <a:spcPct val="115000"/>
                        </a:lnSpc>
                      </a:pPr>
                      <a:r>
                        <a:rPr lang="ru-RU" sz="2400" dirty="0" smtClean="0">
                          <a:solidFill>
                            <a:schemeClr val="tx1"/>
                          </a:solidFill>
                          <a:effectLst/>
                          <a:latin typeface="Arial Narrow" pitchFamily="34" charset="0"/>
                        </a:rPr>
                        <a:t>–  </a:t>
                      </a:r>
                      <a:r>
                        <a:rPr lang="ru-RU" sz="2400" dirty="0">
                          <a:solidFill>
                            <a:schemeClr val="tx1"/>
                          </a:solidFill>
                          <a:effectLst/>
                          <a:latin typeface="Arial Narrow" pitchFamily="34" charset="0"/>
                        </a:rPr>
                        <a:t>рост дебиторской задолженности свыше 40% от суммы оборотного капитала</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400" dirty="0" smtClean="0">
                          <a:solidFill>
                            <a:schemeClr val="tx1"/>
                          </a:solidFill>
                          <a:effectLst/>
                          <a:latin typeface="Arial Narrow" pitchFamily="34" charset="0"/>
                        </a:rPr>
                        <a:t>–  </a:t>
                      </a:r>
                      <a:r>
                        <a:rPr lang="ru-RU" sz="2400" dirty="0">
                          <a:solidFill>
                            <a:schemeClr val="tx1"/>
                          </a:solidFill>
                          <a:effectLst/>
                          <a:latin typeface="Arial Narrow" pitchFamily="34" charset="0"/>
                        </a:rPr>
                        <a:t>увеличение объемов кредитов</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r h="310480">
                <a:tc>
                  <a:txBody>
                    <a:bodyPr/>
                    <a:lstStyle/>
                    <a:p>
                      <a:pPr algn="l">
                        <a:lnSpc>
                          <a:spcPct val="115000"/>
                        </a:lnSpc>
                      </a:pPr>
                      <a:r>
                        <a:rPr lang="ru-RU" sz="2400">
                          <a:solidFill>
                            <a:schemeClr val="tx1"/>
                          </a:solidFill>
                          <a:effectLst/>
                          <a:latin typeface="Arial Narrow" pitchFamily="34" charset="0"/>
                        </a:rPr>
                        <a:t>— уменьшение денежных средств на расчетном счете ниже 10% от суммы оборотного капитала</a:t>
                      </a:r>
                      <a:endParaRPr lang="ru-RU" sz="2400">
                        <a:solidFill>
                          <a:schemeClr val="tx1"/>
                        </a:solidFill>
                        <a:effectLst/>
                        <a:latin typeface="Arial Narrow" pitchFamily="34" charset="0"/>
                        <a:ea typeface="Times New Roman"/>
                        <a:cs typeface="Times New Roman"/>
                      </a:endParaRPr>
                    </a:p>
                  </a:txBody>
                  <a:tcPr marL="10669" marR="10669" marT="8002" marB="8002" anchor="ctr"/>
                </a:tc>
                <a:tc>
                  <a:txBody>
                    <a:bodyPr/>
                    <a:lstStyle/>
                    <a:p>
                      <a:pPr algn="l">
                        <a:lnSpc>
                          <a:spcPct val="115000"/>
                        </a:lnSpc>
                      </a:pPr>
                      <a:r>
                        <a:rPr lang="ru-RU" sz="2400" dirty="0">
                          <a:solidFill>
                            <a:schemeClr val="tx1"/>
                          </a:solidFill>
                          <a:effectLst/>
                          <a:latin typeface="Arial Narrow" pitchFamily="34" charset="0"/>
                        </a:rPr>
                        <a:t>- увеличение заемных средств</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r h="163242">
                <a:tc rowSpan="3">
                  <a:txBody>
                    <a:bodyPr/>
                    <a:lstStyle/>
                    <a:p>
                      <a:pPr algn="l">
                        <a:lnSpc>
                          <a:spcPct val="115000"/>
                        </a:lnSpc>
                      </a:pPr>
                      <a:r>
                        <a:rPr lang="ru-RU" sz="2400" dirty="0">
                          <a:solidFill>
                            <a:schemeClr val="tx1"/>
                          </a:solidFill>
                          <a:effectLst/>
                          <a:latin typeface="Arial Narrow" pitchFamily="34" charset="0"/>
                        </a:rPr>
                        <a:t>- уменьшение производственных запасов на складах с увеличением объемов выручки</a:t>
                      </a:r>
                      <a:endParaRPr lang="ru-RU" sz="2400" dirty="0">
                        <a:solidFill>
                          <a:schemeClr val="tx1"/>
                        </a:solidFill>
                        <a:effectLst/>
                        <a:latin typeface="Arial Narrow" pitchFamily="34" charset="0"/>
                        <a:ea typeface="Times New Roman"/>
                        <a:cs typeface="Times New Roman"/>
                      </a:endParaRPr>
                    </a:p>
                  </a:txBody>
                  <a:tcPr marL="10669" marR="10669" marT="8002" marB="8002"/>
                </a:tc>
                <a:tc>
                  <a:txBody>
                    <a:bodyPr/>
                    <a:lstStyle/>
                    <a:p>
                      <a:pPr algn="l">
                        <a:lnSpc>
                          <a:spcPct val="115000"/>
                        </a:lnSpc>
                      </a:pPr>
                      <a:r>
                        <a:rPr lang="ru-RU" sz="2400" dirty="0">
                          <a:solidFill>
                            <a:schemeClr val="tx1"/>
                          </a:solidFill>
                          <a:effectLst/>
                          <a:latin typeface="Arial Narrow" pitchFamily="34" charset="0"/>
                        </a:rPr>
                        <a:t>- сокращение суммы нераспределенной прибыли</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r h="163242">
                <a:tc vMerge="1">
                  <a:txBody>
                    <a:bodyPr/>
                    <a:lstStyle/>
                    <a:p>
                      <a:endParaRPr lang="ru-RU"/>
                    </a:p>
                  </a:txBody>
                  <a:tcPr/>
                </a:tc>
                <a:tc>
                  <a:txBody>
                    <a:bodyPr/>
                    <a:lstStyle/>
                    <a:p>
                      <a:pPr algn="l">
                        <a:lnSpc>
                          <a:spcPct val="115000"/>
                        </a:lnSpc>
                      </a:pPr>
                      <a:r>
                        <a:rPr lang="ru-RU" sz="2400" dirty="0">
                          <a:solidFill>
                            <a:schemeClr val="tx1"/>
                          </a:solidFill>
                          <a:effectLst/>
                          <a:latin typeface="Arial Narrow" pitchFamily="34" charset="0"/>
                        </a:rPr>
                        <a:t>- уменьшение резервного капитала</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r h="163242">
                <a:tc vMerge="1">
                  <a:txBody>
                    <a:bodyPr/>
                    <a:lstStyle/>
                    <a:p>
                      <a:endParaRPr lang="ru-RU"/>
                    </a:p>
                  </a:txBody>
                  <a:tcPr/>
                </a:tc>
                <a:tc>
                  <a:txBody>
                    <a:bodyPr/>
                    <a:lstStyle/>
                    <a:p>
                      <a:pPr algn="l">
                        <a:lnSpc>
                          <a:spcPct val="115000"/>
                        </a:lnSpc>
                      </a:pPr>
                      <a:r>
                        <a:rPr lang="ru-RU" sz="2400" dirty="0">
                          <a:solidFill>
                            <a:schemeClr val="tx1"/>
                          </a:solidFill>
                          <a:effectLst/>
                          <a:latin typeface="Arial Narrow" pitchFamily="34" charset="0"/>
                        </a:rPr>
                        <a:t>- уменьшение фондов организации</a:t>
                      </a:r>
                      <a:endParaRPr lang="ru-RU" sz="2400" dirty="0">
                        <a:solidFill>
                          <a:schemeClr val="tx1"/>
                        </a:solidFill>
                        <a:effectLst/>
                        <a:latin typeface="Arial Narrow" pitchFamily="34" charset="0"/>
                        <a:ea typeface="Times New Roman"/>
                        <a:cs typeface="Times New Roman"/>
                      </a:endParaRPr>
                    </a:p>
                  </a:txBody>
                  <a:tcPr marL="10669" marR="10669" marT="8002" marB="8002" anchor="ctr"/>
                </a:tc>
              </a:tr>
            </a:tbl>
          </a:graphicData>
        </a:graphic>
      </p:graphicFrame>
    </p:spTree>
    <p:extLst>
      <p:ext uri="{BB962C8B-B14F-4D97-AF65-F5344CB8AC3E}">
        <p14:creationId xmlns:p14="http://schemas.microsoft.com/office/powerpoint/2010/main" val="107741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cxnSp>
        <p:nvCxnSpPr>
          <p:cNvPr id="11"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Заголовок 1"/>
          <p:cNvSpPr txBox="1">
            <a:spLocks/>
          </p:cNvSpPr>
          <p:nvPr/>
        </p:nvSpPr>
        <p:spPr>
          <a:xfrm>
            <a:off x="851470" y="53118"/>
            <a:ext cx="7549580" cy="7644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5400" b="1" dirty="0" smtClean="0"/>
              <a:t>Связь отчетов</a:t>
            </a:r>
            <a:endParaRPr lang="ru-RU" sz="5400" b="1" dirty="0"/>
          </a:p>
        </p:txBody>
      </p:sp>
      <p:pic>
        <p:nvPicPr>
          <p:cNvPr id="9" name="Picture 2" descr="http://e-biblio.ru/book/bib/Sinergia/financ-managment/sg.files/image023.jpg"/>
          <p:cNvPicPr/>
          <p:nvPr/>
        </p:nvPicPr>
        <p:blipFill rotWithShape="1">
          <a:blip r:embed="rId2">
            <a:extLst>
              <a:ext uri="{28A0092B-C50C-407E-A947-70E740481C1C}">
                <a14:useLocalDpi xmlns:a14="http://schemas.microsoft.com/office/drawing/2010/main" val="0"/>
              </a:ext>
            </a:extLst>
          </a:blip>
          <a:srcRect r="29172"/>
          <a:stretch/>
        </p:blipFill>
        <p:spPr bwMode="auto">
          <a:xfrm>
            <a:off x="1291771" y="1270466"/>
            <a:ext cx="7109279" cy="4905375"/>
          </a:xfrm>
          <a:prstGeom prst="rect">
            <a:avLst/>
          </a:prstGeom>
          <a:noFill/>
          <a:ln>
            <a:noFill/>
          </a:ln>
          <a:extLst>
            <a:ext uri="{53640926-AAD7-44D8-BBD7-CCE9431645EC}">
              <a14:shadowObscured xmlns:a14="http://schemas.microsoft.com/office/drawing/2010/main"/>
            </a:ext>
          </a:extLst>
        </p:spPr>
      </p:pic>
      <p:pic>
        <p:nvPicPr>
          <p:cNvPr id="10" name="Picture 2" descr="http://e-biblio.ru/book/bib/Sinergia/financ-managment/sg.files/image023.jpg"/>
          <p:cNvPicPr/>
          <p:nvPr/>
        </p:nvPicPr>
        <p:blipFill rotWithShape="1">
          <a:blip r:embed="rId2">
            <a:extLst>
              <a:ext uri="{28A0092B-C50C-407E-A947-70E740481C1C}">
                <a14:useLocalDpi xmlns:a14="http://schemas.microsoft.com/office/drawing/2010/main" val="0"/>
              </a:ext>
            </a:extLst>
          </a:blip>
          <a:srcRect l="70828"/>
          <a:stretch/>
        </p:blipFill>
        <p:spPr bwMode="auto">
          <a:xfrm>
            <a:off x="8424859" y="1281095"/>
            <a:ext cx="2736627" cy="4905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4867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4"/>
          <p:cNvSpPr>
            <a:spLocks noChangeShapeType="1"/>
          </p:cNvSpPr>
          <p:nvPr/>
        </p:nvSpPr>
        <p:spPr bwMode="auto">
          <a:xfrm>
            <a:off x="304800" y="3527016"/>
            <a:ext cx="11277600" cy="0"/>
          </a:xfrm>
          <a:prstGeom prst="line">
            <a:avLst/>
          </a:prstGeom>
          <a:noFill/>
          <a:ln w="158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67" name="Line 5"/>
          <p:cNvSpPr>
            <a:spLocks noChangeShapeType="1"/>
          </p:cNvSpPr>
          <p:nvPr/>
        </p:nvSpPr>
        <p:spPr bwMode="auto">
          <a:xfrm>
            <a:off x="304800" y="4916760"/>
            <a:ext cx="11277600" cy="0"/>
          </a:xfrm>
          <a:prstGeom prst="line">
            <a:avLst/>
          </a:prstGeom>
          <a:noFill/>
          <a:ln w="158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68" name="Line 6"/>
          <p:cNvSpPr>
            <a:spLocks noChangeShapeType="1"/>
          </p:cNvSpPr>
          <p:nvPr/>
        </p:nvSpPr>
        <p:spPr bwMode="auto">
          <a:xfrm>
            <a:off x="304800" y="6669360"/>
            <a:ext cx="11277600" cy="0"/>
          </a:xfrm>
          <a:prstGeom prst="line">
            <a:avLst/>
          </a:prstGeom>
          <a:noFill/>
          <a:ln w="158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69" name="Text Box 7"/>
          <p:cNvSpPr txBox="1">
            <a:spLocks noChangeArrowheads="1"/>
          </p:cNvSpPr>
          <p:nvPr/>
        </p:nvSpPr>
        <p:spPr bwMode="auto">
          <a:xfrm>
            <a:off x="1016001" y="677640"/>
            <a:ext cx="19223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sz="2800" b="1"/>
              <a:t>«притоки»</a:t>
            </a:r>
          </a:p>
        </p:txBody>
      </p:sp>
      <p:sp>
        <p:nvSpPr>
          <p:cNvPr id="36870" name="Text Box 8"/>
          <p:cNvSpPr txBox="1">
            <a:spLocks noChangeArrowheads="1"/>
          </p:cNvSpPr>
          <p:nvPr/>
        </p:nvSpPr>
        <p:spPr bwMode="auto">
          <a:xfrm>
            <a:off x="5892800" y="677640"/>
            <a:ext cx="16595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sz="2800" b="1"/>
              <a:t>«оттоки»</a:t>
            </a:r>
          </a:p>
        </p:txBody>
      </p:sp>
      <p:sp>
        <p:nvSpPr>
          <p:cNvPr id="36871" name="Rectangle 9"/>
          <p:cNvSpPr>
            <a:spLocks noChangeArrowheads="1"/>
          </p:cNvSpPr>
          <p:nvPr/>
        </p:nvSpPr>
        <p:spPr bwMode="auto">
          <a:xfrm>
            <a:off x="5283201" y="1335360"/>
            <a:ext cx="3230033" cy="6746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Проценты по </a:t>
            </a:r>
          </a:p>
          <a:p>
            <a:pPr algn="ctr"/>
            <a:r>
              <a:rPr lang="ru-RU" sz="2000"/>
              <a:t>кредитам</a:t>
            </a:r>
          </a:p>
        </p:txBody>
      </p:sp>
      <p:sp>
        <p:nvSpPr>
          <p:cNvPr id="36872" name="Rectangle 10"/>
          <p:cNvSpPr>
            <a:spLocks noChangeArrowheads="1"/>
          </p:cNvSpPr>
          <p:nvPr/>
        </p:nvSpPr>
        <p:spPr bwMode="auto">
          <a:xfrm>
            <a:off x="5283200" y="2217102"/>
            <a:ext cx="3251200" cy="457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Налоги</a:t>
            </a:r>
          </a:p>
        </p:txBody>
      </p:sp>
      <p:sp>
        <p:nvSpPr>
          <p:cNvPr id="36873" name="Rectangle 11"/>
          <p:cNvSpPr>
            <a:spLocks noChangeArrowheads="1"/>
          </p:cNvSpPr>
          <p:nvPr/>
        </p:nvSpPr>
        <p:spPr bwMode="auto">
          <a:xfrm>
            <a:off x="5283200" y="2884758"/>
            <a:ext cx="3251200" cy="533400"/>
          </a:xfrm>
          <a:prstGeom prst="rect">
            <a:avLst/>
          </a:prstGeom>
          <a:solidFill>
            <a:srgbClr val="FF99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Выплата из прибыли</a:t>
            </a:r>
          </a:p>
        </p:txBody>
      </p:sp>
      <p:sp>
        <p:nvSpPr>
          <p:cNvPr id="36874" name="Rectangle 12"/>
          <p:cNvSpPr>
            <a:spLocks noChangeArrowheads="1"/>
          </p:cNvSpPr>
          <p:nvPr/>
        </p:nvSpPr>
        <p:spPr bwMode="auto">
          <a:xfrm>
            <a:off x="5283200" y="3603216"/>
            <a:ext cx="3251200" cy="6096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sz="1400"/>
          </a:p>
          <a:p>
            <a:pPr algn="ctr"/>
            <a:r>
              <a:rPr lang="ru-RU" sz="1900"/>
              <a:t>Приобретение</a:t>
            </a:r>
          </a:p>
          <a:p>
            <a:pPr algn="ctr"/>
            <a:r>
              <a:rPr lang="ru-RU" sz="1900"/>
              <a:t>долгосрочных активов</a:t>
            </a:r>
          </a:p>
          <a:p>
            <a:pPr algn="ctr"/>
            <a:endParaRPr lang="ru-RU" sz="1400"/>
          </a:p>
        </p:txBody>
      </p:sp>
      <p:sp>
        <p:nvSpPr>
          <p:cNvPr id="36875" name="Rectangle 13"/>
          <p:cNvSpPr>
            <a:spLocks noChangeArrowheads="1"/>
          </p:cNvSpPr>
          <p:nvPr/>
        </p:nvSpPr>
        <p:spPr bwMode="auto">
          <a:xfrm>
            <a:off x="5283200" y="4289016"/>
            <a:ext cx="3251200" cy="533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Капитальное </a:t>
            </a:r>
          </a:p>
          <a:p>
            <a:pPr algn="ctr"/>
            <a:r>
              <a:rPr lang="ru-RU" sz="2000"/>
              <a:t>строительство</a:t>
            </a:r>
            <a:r>
              <a:rPr lang="ru-RU" sz="1400"/>
              <a:t> </a:t>
            </a:r>
          </a:p>
        </p:txBody>
      </p:sp>
      <p:sp>
        <p:nvSpPr>
          <p:cNvPr id="36876" name="Rectangle 14"/>
          <p:cNvSpPr>
            <a:spLocks noChangeArrowheads="1"/>
          </p:cNvSpPr>
          <p:nvPr/>
        </p:nvSpPr>
        <p:spPr bwMode="auto">
          <a:xfrm>
            <a:off x="5283201" y="4992961"/>
            <a:ext cx="3230033" cy="620713"/>
          </a:xfrm>
          <a:prstGeom prst="rect">
            <a:avLst/>
          </a:prstGeom>
          <a:solidFill>
            <a:srgbClr val="00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t>Выплата кредитов</a:t>
            </a:r>
          </a:p>
        </p:txBody>
      </p:sp>
      <p:sp>
        <p:nvSpPr>
          <p:cNvPr id="36877" name="Rectangle 15"/>
          <p:cNvSpPr>
            <a:spLocks noChangeArrowheads="1"/>
          </p:cNvSpPr>
          <p:nvPr/>
        </p:nvSpPr>
        <p:spPr bwMode="auto">
          <a:xfrm>
            <a:off x="5283200" y="5678760"/>
            <a:ext cx="3251200" cy="609600"/>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dirty="0"/>
              <a:t>Дивиденды</a:t>
            </a:r>
          </a:p>
        </p:txBody>
      </p:sp>
      <p:sp>
        <p:nvSpPr>
          <p:cNvPr id="36878" name="AutoShape 16"/>
          <p:cNvSpPr>
            <a:spLocks noChangeArrowheads="1"/>
          </p:cNvSpPr>
          <p:nvPr/>
        </p:nvSpPr>
        <p:spPr bwMode="auto">
          <a:xfrm>
            <a:off x="3983567" y="1335360"/>
            <a:ext cx="406400" cy="4953000"/>
          </a:xfrm>
          <a:prstGeom prst="downArrow">
            <a:avLst>
              <a:gd name="adj1" fmla="val 50000"/>
              <a:gd name="adj2" fmla="val 406250"/>
            </a:avLst>
          </a:prstGeom>
          <a:solidFill>
            <a:srgbClr val="99CC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6879" name="Rectangle 17"/>
          <p:cNvSpPr>
            <a:spLocks noChangeArrowheads="1"/>
          </p:cNvSpPr>
          <p:nvPr/>
        </p:nvSpPr>
        <p:spPr bwMode="auto">
          <a:xfrm>
            <a:off x="304799" y="3621360"/>
            <a:ext cx="3069167" cy="1143000"/>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Продажа </a:t>
            </a:r>
          </a:p>
          <a:p>
            <a:pPr algn="ctr"/>
            <a:r>
              <a:rPr lang="ru-RU" sz="2000"/>
              <a:t>долгосрочных </a:t>
            </a:r>
          </a:p>
          <a:p>
            <a:pPr algn="ctr"/>
            <a:r>
              <a:rPr lang="ru-RU" sz="2000"/>
              <a:t>активов</a:t>
            </a:r>
          </a:p>
        </p:txBody>
      </p:sp>
      <p:sp>
        <p:nvSpPr>
          <p:cNvPr id="36880" name="Rectangle 18"/>
          <p:cNvSpPr>
            <a:spLocks noChangeArrowheads="1"/>
          </p:cNvSpPr>
          <p:nvPr/>
        </p:nvSpPr>
        <p:spPr bwMode="auto">
          <a:xfrm>
            <a:off x="304800" y="4992961"/>
            <a:ext cx="3048000" cy="6207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t>Продажа акций</a:t>
            </a:r>
          </a:p>
        </p:txBody>
      </p:sp>
      <p:sp>
        <p:nvSpPr>
          <p:cNvPr id="36881" name="Rectangle 19"/>
          <p:cNvSpPr>
            <a:spLocks noChangeArrowheads="1"/>
          </p:cNvSpPr>
          <p:nvPr/>
        </p:nvSpPr>
        <p:spPr bwMode="auto">
          <a:xfrm>
            <a:off x="304800" y="5678760"/>
            <a:ext cx="3048000" cy="609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dirty="0"/>
              <a:t>Получение </a:t>
            </a:r>
          </a:p>
          <a:p>
            <a:pPr algn="ctr"/>
            <a:r>
              <a:rPr lang="ru-RU" sz="2000" dirty="0" smtClean="0"/>
              <a:t>кредитов, займов</a:t>
            </a:r>
            <a:endParaRPr lang="ru-RU" sz="2000" dirty="0"/>
          </a:p>
        </p:txBody>
      </p:sp>
      <p:sp>
        <p:nvSpPr>
          <p:cNvPr id="36882" name="Line 20"/>
          <p:cNvSpPr>
            <a:spLocks noChangeShapeType="1"/>
          </p:cNvSpPr>
          <p:nvPr/>
        </p:nvSpPr>
        <p:spPr bwMode="auto">
          <a:xfrm>
            <a:off x="3432023" y="419445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3" name="Line 21"/>
          <p:cNvSpPr>
            <a:spLocks noChangeShapeType="1"/>
          </p:cNvSpPr>
          <p:nvPr/>
        </p:nvSpPr>
        <p:spPr bwMode="auto">
          <a:xfrm>
            <a:off x="3410856" y="52215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4" name="Line 22"/>
          <p:cNvSpPr>
            <a:spLocks noChangeShapeType="1"/>
          </p:cNvSpPr>
          <p:nvPr/>
        </p:nvSpPr>
        <p:spPr bwMode="auto">
          <a:xfrm>
            <a:off x="3410856" y="59073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5" name="Line 23"/>
          <p:cNvSpPr>
            <a:spLocks noChangeShapeType="1"/>
          </p:cNvSpPr>
          <p:nvPr/>
        </p:nvSpPr>
        <p:spPr bwMode="auto">
          <a:xfrm>
            <a:off x="4673600" y="24021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6" name="Line 24"/>
          <p:cNvSpPr>
            <a:spLocks noChangeShapeType="1"/>
          </p:cNvSpPr>
          <p:nvPr/>
        </p:nvSpPr>
        <p:spPr bwMode="auto">
          <a:xfrm>
            <a:off x="4572000" y="30879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7" name="Line 25"/>
          <p:cNvSpPr>
            <a:spLocks noChangeShapeType="1"/>
          </p:cNvSpPr>
          <p:nvPr/>
        </p:nvSpPr>
        <p:spPr bwMode="auto">
          <a:xfrm>
            <a:off x="4572000" y="37737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8" name="Line 26"/>
          <p:cNvSpPr>
            <a:spLocks noChangeShapeType="1"/>
          </p:cNvSpPr>
          <p:nvPr/>
        </p:nvSpPr>
        <p:spPr bwMode="auto">
          <a:xfrm>
            <a:off x="4572000" y="44595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89" name="Line 27"/>
          <p:cNvSpPr>
            <a:spLocks noChangeShapeType="1"/>
          </p:cNvSpPr>
          <p:nvPr/>
        </p:nvSpPr>
        <p:spPr bwMode="auto">
          <a:xfrm>
            <a:off x="4572000" y="52215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90" name="Line 28"/>
          <p:cNvSpPr>
            <a:spLocks noChangeShapeType="1"/>
          </p:cNvSpPr>
          <p:nvPr/>
        </p:nvSpPr>
        <p:spPr bwMode="auto">
          <a:xfrm>
            <a:off x="4572000" y="59073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891" name="Text Box 29"/>
          <p:cNvSpPr txBox="1">
            <a:spLocks noChangeArrowheads="1"/>
          </p:cNvSpPr>
          <p:nvPr/>
        </p:nvSpPr>
        <p:spPr bwMode="auto">
          <a:xfrm>
            <a:off x="9269502" y="1377414"/>
            <a:ext cx="23778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b="1" dirty="0"/>
              <a:t>ОСНОВНАЯ</a:t>
            </a:r>
          </a:p>
          <a:p>
            <a:pPr algn="ctr" eaLnBrk="1" hangingPunct="1"/>
            <a:r>
              <a:rPr lang="ru-RU" sz="1600" dirty="0"/>
              <a:t>ДЕЯТЕЛЬНОСТЬ </a:t>
            </a:r>
            <a:endParaRPr lang="ru-RU" sz="1600" dirty="0" smtClean="0"/>
          </a:p>
          <a:p>
            <a:pPr algn="ctr" eaLnBrk="1" hangingPunct="1"/>
            <a:r>
              <a:rPr lang="ru-RU" sz="1600"/>
              <a:t>(</a:t>
            </a:r>
            <a:r>
              <a:rPr lang="ru-RU" sz="1600" smtClean="0"/>
              <a:t>текущей/операционной)</a:t>
            </a:r>
            <a:endParaRPr lang="ru-RU" sz="1600" dirty="0"/>
          </a:p>
        </p:txBody>
      </p:sp>
      <p:sp>
        <p:nvSpPr>
          <p:cNvPr id="36892" name="Text Box 30"/>
          <p:cNvSpPr txBox="1">
            <a:spLocks noChangeArrowheads="1"/>
          </p:cNvSpPr>
          <p:nvPr/>
        </p:nvSpPr>
        <p:spPr bwMode="auto">
          <a:xfrm>
            <a:off x="8487407" y="3494112"/>
            <a:ext cx="372400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b="1" dirty="0" smtClean="0"/>
              <a:t>ИНВЕСТИЦИОННАЯ</a:t>
            </a:r>
            <a:endParaRPr lang="ru-RU" b="1" dirty="0"/>
          </a:p>
          <a:p>
            <a:pPr algn="ctr" eaLnBrk="1" hangingPunct="1"/>
            <a:r>
              <a:rPr lang="ru-RU" sz="1800" dirty="0" smtClean="0"/>
              <a:t>ДЕЯТЕЛЬНОСТЬ</a:t>
            </a:r>
            <a:endParaRPr lang="ru-RU" sz="1800" dirty="0"/>
          </a:p>
        </p:txBody>
      </p:sp>
      <p:sp>
        <p:nvSpPr>
          <p:cNvPr id="36893" name="Text Box 31"/>
          <p:cNvSpPr txBox="1">
            <a:spLocks noChangeArrowheads="1"/>
          </p:cNvSpPr>
          <p:nvPr/>
        </p:nvSpPr>
        <p:spPr bwMode="auto">
          <a:xfrm>
            <a:off x="8725031" y="5244952"/>
            <a:ext cx="33714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b="1" dirty="0" smtClean="0"/>
              <a:t>ФИНАНСОВАЯ </a:t>
            </a:r>
            <a:endParaRPr lang="ru-RU" b="1" dirty="0"/>
          </a:p>
          <a:p>
            <a:pPr algn="ctr" eaLnBrk="1" hangingPunct="1"/>
            <a:r>
              <a:rPr lang="ru-RU" sz="2000" dirty="0" smtClean="0"/>
              <a:t>ДЕЯТЕЛЬНОСТЬ</a:t>
            </a:r>
            <a:endParaRPr lang="ru-RU" sz="2000" dirty="0"/>
          </a:p>
        </p:txBody>
      </p:sp>
      <p:sp>
        <p:nvSpPr>
          <p:cNvPr id="36894" name="Line 32"/>
          <p:cNvSpPr>
            <a:spLocks noChangeShapeType="1"/>
          </p:cNvSpPr>
          <p:nvPr/>
        </p:nvSpPr>
        <p:spPr bwMode="auto">
          <a:xfrm>
            <a:off x="4673600" y="1716360"/>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1" name="Text Box 4"/>
          <p:cNvSpPr txBox="1">
            <a:spLocks noChangeArrowheads="1"/>
          </p:cNvSpPr>
          <p:nvPr/>
        </p:nvSpPr>
        <p:spPr bwMode="auto">
          <a:xfrm>
            <a:off x="2159161" y="-30758"/>
            <a:ext cx="67943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4000" b="1" u="sng" dirty="0"/>
              <a:t>Денежные потоки</a:t>
            </a:r>
          </a:p>
        </p:txBody>
      </p:sp>
      <p:sp>
        <p:nvSpPr>
          <p:cNvPr id="32" name="Rectangle 9"/>
          <p:cNvSpPr>
            <a:spLocks noChangeArrowheads="1"/>
          </p:cNvSpPr>
          <p:nvPr/>
        </p:nvSpPr>
        <p:spPr bwMode="auto">
          <a:xfrm>
            <a:off x="279096" y="1335359"/>
            <a:ext cx="3094872" cy="67468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dirty="0" smtClean="0"/>
              <a:t>Продажи </a:t>
            </a:r>
            <a:r>
              <a:rPr lang="ru-RU" sz="2000" dirty="0"/>
              <a:t>товаров и </a:t>
            </a:r>
            <a:r>
              <a:rPr lang="ru-RU" sz="2000" dirty="0" smtClean="0"/>
              <a:t>услуг</a:t>
            </a:r>
            <a:endParaRPr lang="ru-RU" sz="2000" dirty="0"/>
          </a:p>
        </p:txBody>
      </p:sp>
      <p:sp>
        <p:nvSpPr>
          <p:cNvPr id="34" name="Rectangle 10"/>
          <p:cNvSpPr>
            <a:spLocks noChangeArrowheads="1"/>
          </p:cNvSpPr>
          <p:nvPr/>
        </p:nvSpPr>
        <p:spPr bwMode="auto">
          <a:xfrm>
            <a:off x="293609" y="2070786"/>
            <a:ext cx="3059191" cy="142332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dirty="0" smtClean="0"/>
              <a:t>Поступления </a:t>
            </a:r>
            <a:r>
              <a:rPr lang="ru-RU" sz="2000" dirty="0"/>
              <a:t>рентных </a:t>
            </a:r>
            <a:endParaRPr lang="ru-RU" sz="2000" dirty="0" smtClean="0"/>
          </a:p>
          <a:p>
            <a:pPr algn="ctr"/>
            <a:r>
              <a:rPr lang="ru-RU" sz="2000" dirty="0" smtClean="0"/>
              <a:t>платежей </a:t>
            </a:r>
            <a:r>
              <a:rPr lang="ru-RU" sz="2000" dirty="0"/>
              <a:t>за </a:t>
            </a:r>
            <a:r>
              <a:rPr lang="ru-RU" sz="2000" dirty="0" err="1" smtClean="0"/>
              <a:t>предостав</a:t>
            </a:r>
            <a:r>
              <a:rPr lang="ru-RU" sz="2000" dirty="0" smtClean="0"/>
              <a:t>-</a:t>
            </a:r>
          </a:p>
          <a:p>
            <a:pPr algn="ctr"/>
            <a:r>
              <a:rPr lang="ru-RU" sz="2000" dirty="0" err="1" smtClean="0"/>
              <a:t>ление</a:t>
            </a:r>
            <a:r>
              <a:rPr lang="ru-RU" sz="2000" dirty="0" smtClean="0"/>
              <a:t> прав</a:t>
            </a:r>
            <a:r>
              <a:rPr lang="ru-RU" sz="2000" dirty="0"/>
              <a:t>, </a:t>
            </a:r>
            <a:r>
              <a:rPr lang="ru-RU" sz="2000" dirty="0" err="1" smtClean="0"/>
              <a:t>вознагражде</a:t>
            </a:r>
            <a:r>
              <a:rPr lang="ru-RU" sz="2000" dirty="0" smtClean="0"/>
              <a:t>-</a:t>
            </a:r>
          </a:p>
          <a:p>
            <a:pPr algn="ctr"/>
            <a:r>
              <a:rPr lang="ru-RU" sz="2000" dirty="0" smtClean="0"/>
              <a:t>ний</a:t>
            </a:r>
            <a:r>
              <a:rPr lang="ru-RU" sz="2000" dirty="0"/>
              <a:t>, </a:t>
            </a:r>
            <a:r>
              <a:rPr lang="ru-RU" sz="2000" dirty="0" smtClean="0"/>
              <a:t>комиссионных </a:t>
            </a:r>
            <a:r>
              <a:rPr lang="ru-RU" sz="2000" dirty="0"/>
              <a:t>и </a:t>
            </a:r>
            <a:endParaRPr lang="ru-RU" sz="2000" dirty="0" smtClean="0"/>
          </a:p>
          <a:p>
            <a:pPr algn="ctr"/>
            <a:r>
              <a:rPr lang="ru-RU" sz="2000" dirty="0" smtClean="0"/>
              <a:t>прочих </a:t>
            </a:r>
            <a:r>
              <a:rPr lang="ru-RU" sz="2000" dirty="0"/>
              <a:t>видов выручки</a:t>
            </a:r>
          </a:p>
        </p:txBody>
      </p:sp>
      <p:sp>
        <p:nvSpPr>
          <p:cNvPr id="35" name="Line 20"/>
          <p:cNvSpPr>
            <a:spLocks noChangeShapeType="1"/>
          </p:cNvSpPr>
          <p:nvPr/>
        </p:nvSpPr>
        <p:spPr bwMode="auto">
          <a:xfrm>
            <a:off x="3410255" y="1603704"/>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36" name="Line 21"/>
          <p:cNvSpPr>
            <a:spLocks noChangeShapeType="1"/>
          </p:cNvSpPr>
          <p:nvPr/>
        </p:nvSpPr>
        <p:spPr bwMode="auto">
          <a:xfrm>
            <a:off x="3389088" y="2529216"/>
            <a:ext cx="508000"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Tree>
    <p:extLst>
      <p:ext uri="{BB962C8B-B14F-4D97-AF65-F5344CB8AC3E}">
        <p14:creationId xmlns:p14="http://schemas.microsoft.com/office/powerpoint/2010/main" val="388716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91"/>
                                        </p:tgtEl>
                                        <p:attrNameLst>
                                          <p:attrName>style.visibility</p:attrName>
                                        </p:attrNameLst>
                                      </p:cBhvr>
                                      <p:to>
                                        <p:strVal val="visible"/>
                                      </p:to>
                                    </p:set>
                                    <p:animEffect transition="in" filter="barn(inVertical)">
                                      <p:cBhvr>
                                        <p:cTn id="12" dur="500"/>
                                        <p:tgtEl>
                                          <p:spTgt spid="3689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892"/>
                                        </p:tgtEl>
                                        <p:attrNameLst>
                                          <p:attrName>style.visibility</p:attrName>
                                        </p:attrNameLst>
                                      </p:cBhvr>
                                      <p:to>
                                        <p:strVal val="visible"/>
                                      </p:to>
                                    </p:set>
                                    <p:animEffect transition="in" filter="barn(inVertical)">
                                      <p:cBhvr>
                                        <p:cTn id="15" dur="500"/>
                                        <p:tgtEl>
                                          <p:spTgt spid="3689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893"/>
                                        </p:tgtEl>
                                        <p:attrNameLst>
                                          <p:attrName>style.visibility</p:attrName>
                                        </p:attrNameLst>
                                      </p:cBhvr>
                                      <p:to>
                                        <p:strVal val="visible"/>
                                      </p:to>
                                    </p:set>
                                    <p:animEffect transition="in" filter="barn(inVertical)">
                                      <p:cBhvr>
                                        <p:cTn id="18" dur="500"/>
                                        <p:tgtEl>
                                          <p:spTgt spid="3689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wipe(down)">
                                      <p:cBhvr>
                                        <p:cTn id="23" dur="500"/>
                                        <p:tgtEl>
                                          <p:spTgt spid="368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6879"/>
                                        </p:tgtEl>
                                        <p:attrNameLst>
                                          <p:attrName>style.visibility</p:attrName>
                                        </p:attrNameLst>
                                      </p:cBhvr>
                                      <p:to>
                                        <p:strVal val="visible"/>
                                      </p:to>
                                    </p:set>
                                    <p:animEffect transition="in" filter="wipe(down)">
                                      <p:cBhvr>
                                        <p:cTn id="26" dur="500"/>
                                        <p:tgtEl>
                                          <p:spTgt spid="3687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880"/>
                                        </p:tgtEl>
                                        <p:attrNameLst>
                                          <p:attrName>style.visibility</p:attrName>
                                        </p:attrNameLst>
                                      </p:cBhvr>
                                      <p:to>
                                        <p:strVal val="visible"/>
                                      </p:to>
                                    </p:set>
                                    <p:animEffect transition="in" filter="wipe(down)">
                                      <p:cBhvr>
                                        <p:cTn id="29" dur="500"/>
                                        <p:tgtEl>
                                          <p:spTgt spid="3688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6881"/>
                                        </p:tgtEl>
                                        <p:attrNameLst>
                                          <p:attrName>style.visibility</p:attrName>
                                        </p:attrNameLst>
                                      </p:cBhvr>
                                      <p:to>
                                        <p:strVal val="visible"/>
                                      </p:to>
                                    </p:set>
                                    <p:animEffect transition="in" filter="wipe(down)">
                                      <p:cBhvr>
                                        <p:cTn id="32" dur="500"/>
                                        <p:tgtEl>
                                          <p:spTgt spid="368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6870"/>
                                        </p:tgtEl>
                                        <p:attrNameLst>
                                          <p:attrName>style.visibility</p:attrName>
                                        </p:attrNameLst>
                                      </p:cBhvr>
                                      <p:to>
                                        <p:strVal val="visible"/>
                                      </p:to>
                                    </p:set>
                                    <p:animEffect transition="in" filter="wipe(down)">
                                      <p:cBhvr>
                                        <p:cTn id="37" dur="500"/>
                                        <p:tgtEl>
                                          <p:spTgt spid="368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6871"/>
                                        </p:tgtEl>
                                        <p:attrNameLst>
                                          <p:attrName>style.visibility</p:attrName>
                                        </p:attrNameLst>
                                      </p:cBhvr>
                                      <p:to>
                                        <p:strVal val="visible"/>
                                      </p:to>
                                    </p:set>
                                    <p:animEffect transition="in" filter="wipe(down)">
                                      <p:cBhvr>
                                        <p:cTn id="40" dur="500"/>
                                        <p:tgtEl>
                                          <p:spTgt spid="3687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6872"/>
                                        </p:tgtEl>
                                        <p:attrNameLst>
                                          <p:attrName>style.visibility</p:attrName>
                                        </p:attrNameLst>
                                      </p:cBhvr>
                                      <p:to>
                                        <p:strVal val="visible"/>
                                      </p:to>
                                    </p:set>
                                    <p:animEffect transition="in" filter="wipe(down)">
                                      <p:cBhvr>
                                        <p:cTn id="43" dur="500"/>
                                        <p:tgtEl>
                                          <p:spTgt spid="3687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6873"/>
                                        </p:tgtEl>
                                        <p:attrNameLst>
                                          <p:attrName>style.visibility</p:attrName>
                                        </p:attrNameLst>
                                      </p:cBhvr>
                                      <p:to>
                                        <p:strVal val="visible"/>
                                      </p:to>
                                    </p:set>
                                    <p:animEffect transition="in" filter="wipe(down)">
                                      <p:cBhvr>
                                        <p:cTn id="46" dur="500"/>
                                        <p:tgtEl>
                                          <p:spTgt spid="3687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874"/>
                                        </p:tgtEl>
                                        <p:attrNameLst>
                                          <p:attrName>style.visibility</p:attrName>
                                        </p:attrNameLst>
                                      </p:cBhvr>
                                      <p:to>
                                        <p:strVal val="visible"/>
                                      </p:to>
                                    </p:set>
                                    <p:animEffect transition="in" filter="wipe(down)">
                                      <p:cBhvr>
                                        <p:cTn id="49" dur="500"/>
                                        <p:tgtEl>
                                          <p:spTgt spid="3687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6875"/>
                                        </p:tgtEl>
                                        <p:attrNameLst>
                                          <p:attrName>style.visibility</p:attrName>
                                        </p:attrNameLst>
                                      </p:cBhvr>
                                      <p:to>
                                        <p:strVal val="visible"/>
                                      </p:to>
                                    </p:set>
                                    <p:animEffect transition="in" filter="wipe(down)">
                                      <p:cBhvr>
                                        <p:cTn id="52" dur="500"/>
                                        <p:tgtEl>
                                          <p:spTgt spid="3687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876"/>
                                        </p:tgtEl>
                                        <p:attrNameLst>
                                          <p:attrName>style.visibility</p:attrName>
                                        </p:attrNameLst>
                                      </p:cBhvr>
                                      <p:to>
                                        <p:strVal val="visible"/>
                                      </p:to>
                                    </p:set>
                                    <p:animEffect transition="in" filter="wipe(down)">
                                      <p:cBhvr>
                                        <p:cTn id="55" dur="500"/>
                                        <p:tgtEl>
                                          <p:spTgt spid="3687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877"/>
                                        </p:tgtEl>
                                        <p:attrNameLst>
                                          <p:attrName>style.visibility</p:attrName>
                                        </p:attrNameLst>
                                      </p:cBhvr>
                                      <p:to>
                                        <p:strVal val="visible"/>
                                      </p:to>
                                    </p:set>
                                    <p:animEffect transition="in" filter="wipe(down)">
                                      <p:cBhvr>
                                        <p:cTn id="58" dur="500"/>
                                        <p:tgtEl>
                                          <p:spTgt spid="3687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878"/>
                                        </p:tgtEl>
                                        <p:attrNameLst>
                                          <p:attrName>style.visibility</p:attrName>
                                        </p:attrNameLst>
                                      </p:cBhvr>
                                      <p:to>
                                        <p:strVal val="visible"/>
                                      </p:to>
                                    </p:set>
                                    <p:animEffect transition="in" filter="fade">
                                      <p:cBhvr>
                                        <p:cTn id="63" dur="500"/>
                                        <p:tgtEl>
                                          <p:spTgt spid="368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882"/>
                                        </p:tgtEl>
                                        <p:attrNameLst>
                                          <p:attrName>style.visibility</p:attrName>
                                        </p:attrNameLst>
                                      </p:cBhvr>
                                      <p:to>
                                        <p:strVal val="visible"/>
                                      </p:to>
                                    </p:set>
                                    <p:animEffect transition="in" filter="fade">
                                      <p:cBhvr>
                                        <p:cTn id="66" dur="500"/>
                                        <p:tgtEl>
                                          <p:spTgt spid="3688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883"/>
                                        </p:tgtEl>
                                        <p:attrNameLst>
                                          <p:attrName>style.visibility</p:attrName>
                                        </p:attrNameLst>
                                      </p:cBhvr>
                                      <p:to>
                                        <p:strVal val="visible"/>
                                      </p:to>
                                    </p:set>
                                    <p:animEffect transition="in" filter="fade">
                                      <p:cBhvr>
                                        <p:cTn id="69" dur="500"/>
                                        <p:tgtEl>
                                          <p:spTgt spid="3688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884"/>
                                        </p:tgtEl>
                                        <p:attrNameLst>
                                          <p:attrName>style.visibility</p:attrName>
                                        </p:attrNameLst>
                                      </p:cBhvr>
                                      <p:to>
                                        <p:strVal val="visible"/>
                                      </p:to>
                                    </p:set>
                                    <p:animEffect transition="in" filter="fade">
                                      <p:cBhvr>
                                        <p:cTn id="72" dur="500"/>
                                        <p:tgtEl>
                                          <p:spTgt spid="3688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885"/>
                                        </p:tgtEl>
                                        <p:attrNameLst>
                                          <p:attrName>style.visibility</p:attrName>
                                        </p:attrNameLst>
                                      </p:cBhvr>
                                      <p:to>
                                        <p:strVal val="visible"/>
                                      </p:to>
                                    </p:set>
                                    <p:animEffect transition="in" filter="fade">
                                      <p:cBhvr>
                                        <p:cTn id="75" dur="500"/>
                                        <p:tgtEl>
                                          <p:spTgt spid="368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886"/>
                                        </p:tgtEl>
                                        <p:attrNameLst>
                                          <p:attrName>style.visibility</p:attrName>
                                        </p:attrNameLst>
                                      </p:cBhvr>
                                      <p:to>
                                        <p:strVal val="visible"/>
                                      </p:to>
                                    </p:set>
                                    <p:animEffect transition="in" filter="fade">
                                      <p:cBhvr>
                                        <p:cTn id="78" dur="500"/>
                                        <p:tgtEl>
                                          <p:spTgt spid="368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887"/>
                                        </p:tgtEl>
                                        <p:attrNameLst>
                                          <p:attrName>style.visibility</p:attrName>
                                        </p:attrNameLst>
                                      </p:cBhvr>
                                      <p:to>
                                        <p:strVal val="visible"/>
                                      </p:to>
                                    </p:set>
                                    <p:animEffect transition="in" filter="fade">
                                      <p:cBhvr>
                                        <p:cTn id="81" dur="500"/>
                                        <p:tgtEl>
                                          <p:spTgt spid="3688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888"/>
                                        </p:tgtEl>
                                        <p:attrNameLst>
                                          <p:attrName>style.visibility</p:attrName>
                                        </p:attrNameLst>
                                      </p:cBhvr>
                                      <p:to>
                                        <p:strVal val="visible"/>
                                      </p:to>
                                    </p:set>
                                    <p:animEffect transition="in" filter="fade">
                                      <p:cBhvr>
                                        <p:cTn id="84" dur="500"/>
                                        <p:tgtEl>
                                          <p:spTgt spid="3688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889"/>
                                        </p:tgtEl>
                                        <p:attrNameLst>
                                          <p:attrName>style.visibility</p:attrName>
                                        </p:attrNameLst>
                                      </p:cBhvr>
                                      <p:to>
                                        <p:strVal val="visible"/>
                                      </p:to>
                                    </p:set>
                                    <p:animEffect transition="in" filter="fade">
                                      <p:cBhvr>
                                        <p:cTn id="87" dur="500"/>
                                        <p:tgtEl>
                                          <p:spTgt spid="3688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890"/>
                                        </p:tgtEl>
                                        <p:attrNameLst>
                                          <p:attrName>style.visibility</p:attrName>
                                        </p:attrNameLst>
                                      </p:cBhvr>
                                      <p:to>
                                        <p:strVal val="visible"/>
                                      </p:to>
                                    </p:set>
                                    <p:animEffect transition="in" filter="fade">
                                      <p:cBhvr>
                                        <p:cTn id="90" dur="500"/>
                                        <p:tgtEl>
                                          <p:spTgt spid="3689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894"/>
                                        </p:tgtEl>
                                        <p:attrNameLst>
                                          <p:attrName>style.visibility</p:attrName>
                                        </p:attrNameLst>
                                      </p:cBhvr>
                                      <p:to>
                                        <p:strVal val="visible"/>
                                      </p:to>
                                    </p:set>
                                    <p:animEffect transition="in" filter="fade">
                                      <p:cBhvr>
                                        <p:cTn id="93" dur="500"/>
                                        <p:tgtEl>
                                          <p:spTgt spid="3689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down)">
                                      <p:cBhvr>
                                        <p:cTn id="96" dur="500"/>
                                        <p:tgtEl>
                                          <p:spTgt spid="32"/>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down)">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animBg="1"/>
      <p:bldP spid="36872" grpId="0" animBg="1"/>
      <p:bldP spid="36873" grpId="0" animBg="1"/>
      <p:bldP spid="36874" grpId="0" animBg="1"/>
      <p:bldP spid="36875" grpId="0" animBg="1"/>
      <p:bldP spid="36876" grpId="0" animBg="1"/>
      <p:bldP spid="36877" grpId="0" animBg="1"/>
      <p:bldP spid="36878" grpId="0" animBg="1"/>
      <p:bldP spid="36879" grpId="0" animBg="1"/>
      <p:bldP spid="36880" grpId="0" animBg="1"/>
      <p:bldP spid="36881" grpId="0" animBg="1"/>
      <p:bldP spid="36882" grpId="0" animBg="1"/>
      <p:bldP spid="36883" grpId="0" animBg="1"/>
      <p:bldP spid="36884" grpId="0" animBg="1"/>
      <p:bldP spid="36885" grpId="0" animBg="1"/>
      <p:bldP spid="36886" grpId="0" animBg="1"/>
      <p:bldP spid="36887" grpId="0" animBg="1"/>
      <p:bldP spid="36888" grpId="0" animBg="1"/>
      <p:bldP spid="36889" grpId="0" animBg="1"/>
      <p:bldP spid="36890" grpId="0" animBg="1"/>
      <p:bldP spid="36891" grpId="0"/>
      <p:bldP spid="36892" grpId="0"/>
      <p:bldP spid="36893" grpId="0"/>
      <p:bldP spid="36894" grpId="0" animBg="1"/>
      <p:bldP spid="31" grpId="0"/>
      <p:bldP spid="32"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2" name="TextBox 1"/>
          <p:cNvSpPr txBox="1"/>
          <p:nvPr/>
        </p:nvSpPr>
        <p:spPr>
          <a:xfrm>
            <a:off x="727635" y="174992"/>
            <a:ext cx="10390308"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4000" b="1" dirty="0" smtClean="0"/>
              <a:t>Показатели</a:t>
            </a:r>
            <a:r>
              <a:rPr lang="en-US" sz="4000" b="1" dirty="0"/>
              <a:t> </a:t>
            </a:r>
            <a:r>
              <a:rPr lang="ru-RU" sz="4000" b="1" dirty="0" smtClean="0"/>
              <a:t>финансового состояния</a:t>
            </a:r>
            <a:endParaRPr lang="ru-RU" sz="4000" b="1" dirty="0"/>
          </a:p>
        </p:txBody>
      </p:sp>
      <p:sp>
        <p:nvSpPr>
          <p:cNvPr id="8" name="Line 14"/>
          <p:cNvSpPr>
            <a:spLocks noChangeShapeType="1"/>
          </p:cNvSpPr>
          <p:nvPr/>
        </p:nvSpPr>
        <p:spPr bwMode="auto">
          <a:xfrm>
            <a:off x="1427832" y="1106262"/>
            <a:ext cx="9312143"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 name="TextBox 8"/>
          <p:cNvSpPr txBox="1"/>
          <p:nvPr/>
        </p:nvSpPr>
        <p:spPr>
          <a:xfrm>
            <a:off x="174171" y="1372413"/>
            <a:ext cx="246742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1. Финансовая устойчивость</a:t>
            </a:r>
            <a:endParaRPr lang="ru-RU" sz="2000" b="1" dirty="0"/>
          </a:p>
        </p:txBody>
      </p:sp>
      <p:sp>
        <p:nvSpPr>
          <p:cNvPr id="10" name="TextBox 9"/>
          <p:cNvSpPr txBox="1"/>
          <p:nvPr/>
        </p:nvSpPr>
        <p:spPr>
          <a:xfrm>
            <a:off x="2759629" y="1376402"/>
            <a:ext cx="2900935"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2. Платёжеспособность (ликвидность)</a:t>
            </a:r>
            <a:endParaRPr lang="ru-RU" sz="2000" b="1" dirty="0"/>
          </a:p>
        </p:txBody>
      </p:sp>
      <p:sp>
        <p:nvSpPr>
          <p:cNvPr id="11" name="TextBox 10"/>
          <p:cNvSpPr txBox="1"/>
          <p:nvPr/>
        </p:nvSpPr>
        <p:spPr>
          <a:xfrm>
            <a:off x="5996628" y="1381487"/>
            <a:ext cx="3219934"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3. Деловая активность (оборачиваемость)</a:t>
            </a:r>
            <a:endParaRPr lang="ru-RU" sz="2000" b="1" dirty="0"/>
          </a:p>
        </p:txBody>
      </p:sp>
      <p:sp>
        <p:nvSpPr>
          <p:cNvPr id="16" name="TextBox 15"/>
          <p:cNvSpPr txBox="1"/>
          <p:nvPr/>
        </p:nvSpPr>
        <p:spPr>
          <a:xfrm>
            <a:off x="9549208" y="1379126"/>
            <a:ext cx="2381535"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4. Рентабельность </a:t>
            </a:r>
            <a:r>
              <a:rPr lang="ru-RU" sz="2000" b="1" smtClean="0"/>
              <a:t>(прибыльность)</a:t>
            </a:r>
            <a:endParaRPr lang="ru-RU" sz="2000" b="1" dirty="0"/>
          </a:p>
        </p:txBody>
      </p:sp>
      <p:sp>
        <p:nvSpPr>
          <p:cNvPr id="17" name="TextBox 16"/>
          <p:cNvSpPr txBox="1"/>
          <p:nvPr/>
        </p:nvSpPr>
        <p:spPr>
          <a:xfrm>
            <a:off x="650362" y="4267417"/>
            <a:ext cx="1966259"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Коэффициент финансовой устойчивости</a:t>
            </a:r>
            <a:endParaRPr lang="ru-RU" sz="2000" b="1" dirty="0"/>
          </a:p>
        </p:txBody>
      </p:sp>
      <p:sp>
        <p:nvSpPr>
          <p:cNvPr id="18" name="TextBox 17"/>
          <p:cNvSpPr txBox="1"/>
          <p:nvPr/>
        </p:nvSpPr>
        <p:spPr>
          <a:xfrm>
            <a:off x="662744" y="2497077"/>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Коэффициент автономии</a:t>
            </a:r>
            <a:endParaRPr lang="ru-RU" sz="2000" b="1" dirty="0"/>
          </a:p>
        </p:txBody>
      </p:sp>
      <p:sp>
        <p:nvSpPr>
          <p:cNvPr id="19" name="TextBox 18"/>
          <p:cNvSpPr txBox="1"/>
          <p:nvPr/>
        </p:nvSpPr>
        <p:spPr>
          <a:xfrm>
            <a:off x="662744" y="3371190"/>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Удельный вес ЗС</a:t>
            </a:r>
            <a:endParaRPr lang="ru-RU" sz="2000" b="1" dirty="0"/>
          </a:p>
        </p:txBody>
      </p:sp>
      <p:sp>
        <p:nvSpPr>
          <p:cNvPr id="21" name="TextBox 20"/>
          <p:cNvSpPr txBox="1"/>
          <p:nvPr/>
        </p:nvSpPr>
        <p:spPr>
          <a:xfrm>
            <a:off x="650361" y="5487983"/>
            <a:ext cx="1966259"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Удельный вес дебиторской задолженности</a:t>
            </a:r>
            <a:endParaRPr lang="ru-RU" sz="2000" b="1" dirty="0"/>
          </a:p>
        </p:txBody>
      </p:sp>
      <p:sp>
        <p:nvSpPr>
          <p:cNvPr id="22" name="TextBox 21"/>
          <p:cNvSpPr txBox="1"/>
          <p:nvPr/>
        </p:nvSpPr>
        <p:spPr>
          <a:xfrm>
            <a:off x="3681923" y="4252903"/>
            <a:ext cx="1966259"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a:t>Коэффициенты </a:t>
            </a:r>
            <a:r>
              <a:rPr lang="ru-RU" sz="2000" b="1" dirty="0" smtClean="0"/>
              <a:t>ликвидности ТМЦ</a:t>
            </a:r>
            <a:endParaRPr lang="ru-RU" sz="2000" b="1" dirty="0"/>
          </a:p>
        </p:txBody>
      </p:sp>
      <p:sp>
        <p:nvSpPr>
          <p:cNvPr id="23" name="TextBox 22"/>
          <p:cNvSpPr txBox="1"/>
          <p:nvPr/>
        </p:nvSpPr>
        <p:spPr>
          <a:xfrm>
            <a:off x="3694305" y="2497077"/>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Коэффициенты ликвидности</a:t>
            </a:r>
            <a:endParaRPr lang="ru-RU" sz="2000" b="1" dirty="0"/>
          </a:p>
        </p:txBody>
      </p:sp>
      <p:sp>
        <p:nvSpPr>
          <p:cNvPr id="25" name="TextBox 24"/>
          <p:cNvSpPr txBox="1"/>
          <p:nvPr/>
        </p:nvSpPr>
        <p:spPr>
          <a:xfrm>
            <a:off x="3681922" y="5487983"/>
            <a:ext cx="1966259"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Структура активов по их ликвидности</a:t>
            </a:r>
            <a:endParaRPr lang="ru-RU" sz="2000" b="1" dirty="0"/>
          </a:p>
        </p:txBody>
      </p:sp>
      <p:sp>
        <p:nvSpPr>
          <p:cNvPr id="26" name="TextBox 25"/>
          <p:cNvSpPr txBox="1"/>
          <p:nvPr/>
        </p:nvSpPr>
        <p:spPr>
          <a:xfrm>
            <a:off x="3681923" y="3371190"/>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Коэффициенты покрытия</a:t>
            </a:r>
            <a:endParaRPr lang="ru-RU" sz="2000" b="1" dirty="0"/>
          </a:p>
        </p:txBody>
      </p:sp>
      <p:sp>
        <p:nvSpPr>
          <p:cNvPr id="27" name="TextBox 26"/>
          <p:cNvSpPr txBox="1"/>
          <p:nvPr/>
        </p:nvSpPr>
        <p:spPr>
          <a:xfrm>
            <a:off x="6763656" y="3371190"/>
            <a:ext cx="2440523"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Оборачиваемость запасов</a:t>
            </a:r>
            <a:endParaRPr lang="ru-RU" sz="2000" b="1" dirty="0"/>
          </a:p>
        </p:txBody>
      </p:sp>
      <p:sp>
        <p:nvSpPr>
          <p:cNvPr id="28" name="TextBox 27"/>
          <p:cNvSpPr txBox="1"/>
          <p:nvPr/>
        </p:nvSpPr>
        <p:spPr>
          <a:xfrm>
            <a:off x="6763657" y="2497077"/>
            <a:ext cx="2452905"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Коэффициенты оборачиваемость</a:t>
            </a:r>
            <a:endParaRPr lang="ru-RU" sz="2000" b="1" dirty="0"/>
          </a:p>
        </p:txBody>
      </p:sp>
      <p:sp>
        <p:nvSpPr>
          <p:cNvPr id="29" name="TextBox 28"/>
          <p:cNvSpPr txBox="1"/>
          <p:nvPr/>
        </p:nvSpPr>
        <p:spPr>
          <a:xfrm>
            <a:off x="6763657" y="4252903"/>
            <a:ext cx="2440522"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Оборачиваемость СС</a:t>
            </a:r>
            <a:endParaRPr lang="ru-RU" sz="2000" b="1" dirty="0"/>
          </a:p>
        </p:txBody>
      </p:sp>
      <p:sp>
        <p:nvSpPr>
          <p:cNvPr id="31" name="TextBox 30"/>
          <p:cNvSpPr txBox="1"/>
          <p:nvPr/>
        </p:nvSpPr>
        <p:spPr>
          <a:xfrm>
            <a:off x="9930434" y="4252903"/>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Рентабельность </a:t>
            </a:r>
            <a:r>
              <a:rPr lang="ru-RU" sz="2000" b="1" dirty="0" err="1" smtClean="0"/>
              <a:t>произв.фондов</a:t>
            </a:r>
            <a:endParaRPr lang="ru-RU" sz="2000" b="1" dirty="0"/>
          </a:p>
        </p:txBody>
      </p:sp>
      <p:sp>
        <p:nvSpPr>
          <p:cNvPr id="32" name="TextBox 31"/>
          <p:cNvSpPr txBox="1"/>
          <p:nvPr/>
        </p:nvSpPr>
        <p:spPr>
          <a:xfrm>
            <a:off x="9942816" y="2497077"/>
            <a:ext cx="1966259" cy="400110"/>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Доходность</a:t>
            </a:r>
            <a:endParaRPr lang="ru-RU" sz="2000" b="1" dirty="0"/>
          </a:p>
        </p:txBody>
      </p:sp>
      <p:sp>
        <p:nvSpPr>
          <p:cNvPr id="33" name="TextBox 32"/>
          <p:cNvSpPr txBox="1"/>
          <p:nvPr/>
        </p:nvSpPr>
        <p:spPr>
          <a:xfrm>
            <a:off x="9930433" y="5487983"/>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Рентабельность продуктов</a:t>
            </a:r>
            <a:endParaRPr lang="ru-RU" sz="2000" b="1" dirty="0"/>
          </a:p>
        </p:txBody>
      </p:sp>
      <p:sp>
        <p:nvSpPr>
          <p:cNvPr id="34" name="TextBox 33"/>
          <p:cNvSpPr txBox="1"/>
          <p:nvPr/>
        </p:nvSpPr>
        <p:spPr>
          <a:xfrm>
            <a:off x="9930434" y="3371190"/>
            <a:ext cx="1966259" cy="707886"/>
          </a:xfrm>
          <a:prstGeom prst="rect">
            <a:avLst/>
          </a:prstGeom>
          <a:solidFill>
            <a:schemeClr val="accent1">
              <a:lumMod val="20000"/>
              <a:lumOff val="80000"/>
            </a:schemeClr>
          </a:solidFill>
          <a:ln>
            <a:solidFill>
              <a:schemeClr val="tx1"/>
            </a:solidFill>
          </a:ln>
        </p:spPr>
        <p:txBody>
          <a:bodyPr wrap="square" rtlCol="0">
            <a:spAutoFit/>
          </a:bodyPr>
          <a:lstStyle/>
          <a:p>
            <a:pPr algn="ctr"/>
            <a:r>
              <a:rPr lang="ru-RU" sz="2000" b="1" dirty="0" smtClean="0"/>
              <a:t>Эффективность </a:t>
            </a:r>
            <a:r>
              <a:rPr lang="ru-RU" sz="2000" b="1" dirty="0" err="1" smtClean="0"/>
              <a:t>испол.СС</a:t>
            </a:r>
            <a:endParaRPr lang="ru-RU" sz="2000" b="1" dirty="0"/>
          </a:p>
        </p:txBody>
      </p:sp>
      <p:cxnSp>
        <p:nvCxnSpPr>
          <p:cNvPr id="4" name="Прямая соединительная линия 3"/>
          <p:cNvCxnSpPr/>
          <p:nvPr/>
        </p:nvCxnSpPr>
        <p:spPr>
          <a:xfrm flipH="1">
            <a:off x="377367" y="2080299"/>
            <a:ext cx="14510" cy="391551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77367" y="2851020"/>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a:off x="391877" y="3724096"/>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386757" y="4759697"/>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91877" y="5981300"/>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a:off x="3389025" y="2084288"/>
            <a:ext cx="9390" cy="391878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3389025" y="2858280"/>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3403535" y="3731356"/>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3398415" y="4766957"/>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403535" y="5988560"/>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473309" y="2098483"/>
            <a:ext cx="0" cy="269445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473309" y="2884265"/>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6487819" y="3757341"/>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a:off x="6482699" y="4792942"/>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9668435" y="2098483"/>
            <a:ext cx="0" cy="393057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9668435" y="2710097"/>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9682945" y="3757341"/>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9677825" y="4792942"/>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9682945" y="6014545"/>
            <a:ext cx="272994" cy="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5922789" y="900388"/>
            <a:ext cx="0" cy="196349"/>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stCxn id="8" idx="1"/>
            <a:endCxn id="16" idx="0"/>
          </p:cNvCxnSpPr>
          <p:nvPr/>
        </p:nvCxnSpPr>
        <p:spPr>
          <a:xfrm>
            <a:off x="10739975" y="1107850"/>
            <a:ext cx="1" cy="27127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7533225" y="1101975"/>
            <a:ext cx="1" cy="27127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4028025" y="1110211"/>
            <a:ext cx="1" cy="27127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1442657" y="1088437"/>
            <a:ext cx="1" cy="27127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3844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ppt_x"/>
                                          </p:val>
                                        </p:tav>
                                        <p:tav tm="100000">
                                          <p:val>
                                            <p:strVal val="#ppt_x"/>
                                          </p:val>
                                        </p:tav>
                                      </p:tavLst>
                                    </p:anim>
                                    <p:anim calcmode="lin" valueType="num">
                                      <p:cBhvr additive="base">
                                        <p:cTn id="19" dur="500" fill="hold"/>
                                        <p:tgtEl>
                                          <p:spTgt spid="5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ppt_x"/>
                                          </p:val>
                                        </p:tav>
                                        <p:tav tm="100000">
                                          <p:val>
                                            <p:strVal val="#ppt_x"/>
                                          </p:val>
                                        </p:tav>
                                      </p:tavLst>
                                    </p:anim>
                                    <p:anim calcmode="lin" valueType="num">
                                      <p:cBhvr additive="base">
                                        <p:cTn id="27" dur="50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500"/>
                                        <p:tgtEl>
                                          <p:spTgt spid="2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54"/>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55"/>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56"/>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57"/>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58"/>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fade">
                                      <p:cBhvr>
                                        <p:cTn id="166" dur="500"/>
                                        <p:tgtEl>
                                          <p:spTgt spid="32"/>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fade">
                                      <p:cBhvr>
                                        <p:cTn id="171" dur="500"/>
                                        <p:tgtEl>
                                          <p:spTgt spid="3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31"/>
                                        </p:tgtEl>
                                        <p:attrNameLst>
                                          <p:attrName>style.visibility</p:attrName>
                                        </p:attrNameLst>
                                      </p:cBhvr>
                                      <p:to>
                                        <p:strVal val="visible"/>
                                      </p:to>
                                    </p:set>
                                    <p:animEffect transition="in" filter="fade">
                                      <p:cBhvr>
                                        <p:cTn id="176" dur="500"/>
                                        <p:tgtEl>
                                          <p:spTgt spid="31"/>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fade">
                                      <p:cBhvr>
                                        <p:cTn id="18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6" grpId="0" animBg="1"/>
      <p:bldP spid="17" grpId="0" animBg="1"/>
      <p:bldP spid="18" grpId="0" animBg="1"/>
      <p:bldP spid="19" grpId="0" animBg="1"/>
      <p:bldP spid="21" grpId="0" animBg="1"/>
      <p:bldP spid="22" grpId="0" animBg="1"/>
      <p:bldP spid="23" grpId="0" animBg="1"/>
      <p:bldP spid="25" grpId="0" animBg="1"/>
      <p:bldP spid="26" grpId="0" animBg="1"/>
      <p:bldP spid="27" grpId="0" animBg="1"/>
      <p:bldP spid="28" grpId="0" animBg="1"/>
      <p:bldP spid="29" grpId="0" animBg="1"/>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04" y="1109243"/>
            <a:ext cx="8069887" cy="55332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3"/>
          <p:cNvSpPr txBox="1">
            <a:spLocks noChangeArrowheads="1"/>
          </p:cNvSpPr>
          <p:nvPr/>
        </p:nvSpPr>
        <p:spPr bwMode="auto">
          <a:xfrm>
            <a:off x="1162050" y="271179"/>
            <a:ext cx="10152063"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Arial" charset="0"/>
                <a:cs typeface="Arial Unicode MS" charset="0"/>
              </a:defRPr>
            </a:lvl9pPr>
          </a:lstStyle>
          <a:p>
            <a:pPr algn="ctr" eaLnBrk="1"/>
            <a:r>
              <a:rPr lang="ru-RU" sz="2800" b="1" dirty="0">
                <a:solidFill>
                  <a:schemeClr val="tx1"/>
                </a:solidFill>
              </a:rPr>
              <a:t> Основные направления улучшения финансового состояния предприятия</a:t>
            </a:r>
          </a:p>
        </p:txBody>
      </p:sp>
      <p:pic>
        <p:nvPicPr>
          <p:cNvPr id="18" name="Рисунок 17" descr="D:\Рисунок1_Выбор.png"/>
          <p:cNvPicPr/>
          <p:nvPr/>
        </p:nvPicPr>
        <p:blipFill rotWithShape="1">
          <a:blip r:embed="rId4">
            <a:extLst>
              <a:ext uri="{28A0092B-C50C-407E-A947-70E740481C1C}">
                <a14:useLocalDpi xmlns:a14="http://schemas.microsoft.com/office/drawing/2010/main" val="0"/>
              </a:ext>
            </a:extLst>
          </a:blip>
          <a:srcRect l="57467" t="21078" r="3193" b="5147"/>
          <a:stretch/>
        </p:blipFill>
        <p:spPr bwMode="auto">
          <a:xfrm>
            <a:off x="9037002" y="1224421"/>
            <a:ext cx="2964497" cy="46810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95187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2985795"/>
            <a:ext cx="11442076" cy="119431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latin typeface="Times New Roman" pitchFamily="18" charset="0"/>
                <a:cs typeface="Times New Roman" pitchFamily="18" charset="0"/>
              </a:rPr>
              <a:t>Спасибо за внимание!</a:t>
            </a:r>
            <a:endParaRPr lang="ru-RU" dirty="0" smtClean="0">
              <a:latin typeface="Times New Roman" pitchFamily="18" charset="0"/>
              <a:cs typeface="Times New Roman" pitchFamily="18" charset="0"/>
            </a:endParaRPr>
          </a:p>
        </p:txBody>
      </p:sp>
      <p:cxnSp>
        <p:nvCxnSpPr>
          <p:cNvPr id="9"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44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6011" y="188640"/>
            <a:ext cx="11952651" cy="6669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smtClean="0"/>
              <a:t>Вопросы по предварительной подготовке:</a:t>
            </a:r>
            <a:endParaRPr lang="en-US" sz="3200" b="1" dirty="0" smtClean="0"/>
          </a:p>
          <a:p>
            <a:pPr marL="514350" indent="-514350" algn="l">
              <a:buFont typeface="+mj-lt"/>
              <a:buAutoNum type="arabicPeriod"/>
            </a:pPr>
            <a:r>
              <a:rPr lang="ru-RU" sz="3200" dirty="0" smtClean="0"/>
              <a:t>Какова </a:t>
            </a:r>
            <a:r>
              <a:rPr lang="ru-RU" sz="3200" dirty="0"/>
              <a:t>цель финансового анализа деятельности предприятия?</a:t>
            </a:r>
          </a:p>
          <a:p>
            <a:pPr marL="514350" indent="-514350" algn="l">
              <a:buFont typeface="+mj-lt"/>
              <a:buAutoNum type="arabicPeriod"/>
            </a:pPr>
            <a:r>
              <a:rPr lang="ru-RU" sz="3200" dirty="0"/>
              <a:t>Какие задачи решаются с помощью финансового анализа?</a:t>
            </a:r>
          </a:p>
          <a:p>
            <a:pPr marL="514350" indent="-514350" algn="l">
              <a:buFont typeface="+mj-lt"/>
              <a:buAutoNum type="arabicPeriod"/>
            </a:pPr>
            <a:r>
              <a:rPr lang="ru-RU" sz="3200" dirty="0"/>
              <a:t>Каковы основные направления финансового анализа?</a:t>
            </a:r>
          </a:p>
          <a:p>
            <a:pPr marL="514350" indent="-514350" algn="l">
              <a:buFont typeface="+mj-lt"/>
              <a:buAutoNum type="arabicPeriod"/>
            </a:pPr>
            <a:r>
              <a:rPr lang="ru-RU" sz="3200" dirty="0"/>
              <a:t>Каковы методы финансового анализа?</a:t>
            </a:r>
          </a:p>
          <a:p>
            <a:pPr marL="514350" indent="-514350" algn="l">
              <a:buFont typeface="+mj-lt"/>
              <a:buAutoNum type="arabicPeriod"/>
            </a:pPr>
            <a:r>
              <a:rPr lang="ru-RU" sz="3200" dirty="0"/>
              <a:t>Основные блоки анализа финансового состояния </a:t>
            </a:r>
            <a:r>
              <a:rPr lang="ru-RU" sz="3200" dirty="0" smtClean="0"/>
              <a:t>предприятия.</a:t>
            </a:r>
            <a:endParaRPr lang="ru-RU" sz="3200" dirty="0"/>
          </a:p>
          <a:p>
            <a:pPr marL="514350" indent="-514350" algn="l">
              <a:buFont typeface="+mj-lt"/>
              <a:buAutoNum type="arabicPeriod"/>
            </a:pPr>
            <a:r>
              <a:rPr lang="ru-RU" sz="3200" dirty="0"/>
              <a:t>Распределение показателей по блокам оценки финансовой </a:t>
            </a:r>
            <a:r>
              <a:rPr lang="ru-RU" sz="3200" dirty="0" smtClean="0"/>
              <a:t>состоятельности.</a:t>
            </a:r>
            <a:endParaRPr lang="ru-RU" sz="3200" dirty="0"/>
          </a:p>
        </p:txBody>
      </p:sp>
    </p:spTree>
    <p:extLst>
      <p:ext uri="{BB962C8B-B14F-4D97-AF65-F5344CB8AC3E}">
        <p14:creationId xmlns:p14="http://schemas.microsoft.com/office/powerpoint/2010/main" val="8009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10" name="Заголовок 1"/>
          <p:cNvSpPr txBox="1">
            <a:spLocks/>
          </p:cNvSpPr>
          <p:nvPr/>
        </p:nvSpPr>
        <p:spPr>
          <a:xfrm>
            <a:off x="114601" y="454955"/>
            <a:ext cx="9146605" cy="232297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Финансовый анализ </a:t>
            </a:r>
            <a:r>
              <a:rPr lang="ru-RU" dirty="0" smtClean="0"/>
              <a:t>– исследовательский </a:t>
            </a:r>
            <a:r>
              <a:rPr lang="ru-RU" dirty="0"/>
              <a:t>и оценочный </a:t>
            </a:r>
            <a:r>
              <a:rPr lang="ru-RU" b="1" dirty="0" smtClean="0"/>
              <a:t>процесс</a:t>
            </a:r>
            <a:r>
              <a:rPr lang="ru-RU" dirty="0" smtClean="0"/>
              <a:t>.</a:t>
            </a:r>
          </a:p>
        </p:txBody>
      </p:sp>
      <p:sp>
        <p:nvSpPr>
          <p:cNvPr id="16" name="Заголовок 1"/>
          <p:cNvSpPr txBox="1">
            <a:spLocks/>
          </p:cNvSpPr>
          <p:nvPr/>
        </p:nvSpPr>
        <p:spPr>
          <a:xfrm>
            <a:off x="114601" y="3676650"/>
            <a:ext cx="8800799" cy="2522211"/>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4800" b="1" dirty="0" smtClean="0"/>
              <a:t>Цель</a:t>
            </a:r>
            <a:r>
              <a:rPr lang="ru-RU" sz="4800" dirty="0" smtClean="0"/>
              <a:t> </a:t>
            </a:r>
            <a:r>
              <a:rPr lang="ru-RU" dirty="0" smtClean="0"/>
              <a:t>– </a:t>
            </a:r>
            <a:r>
              <a:rPr lang="ru-RU" b="1" dirty="0" smtClean="0"/>
              <a:t>выработка</a:t>
            </a:r>
            <a:r>
              <a:rPr lang="ru-RU" dirty="0" smtClean="0"/>
              <a:t> </a:t>
            </a:r>
            <a:r>
              <a:rPr lang="ru-RU" dirty="0"/>
              <a:t>наиболее обоснованных </a:t>
            </a:r>
            <a:r>
              <a:rPr lang="ru-RU" b="1" dirty="0"/>
              <a:t>предположений и прогнозов</a:t>
            </a:r>
            <a:r>
              <a:rPr lang="ru-RU" dirty="0"/>
              <a:t> изменения финансовых условий функционирования </a:t>
            </a:r>
            <a:r>
              <a:rPr lang="ru-RU" dirty="0" smtClean="0"/>
              <a:t>компании.</a:t>
            </a:r>
          </a:p>
        </p:txBody>
      </p:sp>
      <p:pic>
        <p:nvPicPr>
          <p:cNvPr id="2052" name="Picture 4" descr="D:\Flesh 1\КФ\Картинка к анализу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972670"/>
            <a:ext cx="3621739" cy="24144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Flesh 1\КФ\Фин.анализ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050" y="3676650"/>
            <a:ext cx="3117850"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867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barn(inVertical)">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14816" t="12743" r="14132" b="14514"/>
          <a:stretch/>
        </p:blipFill>
        <p:spPr bwMode="auto">
          <a:xfrm>
            <a:off x="986971" y="348344"/>
            <a:ext cx="9666516" cy="5152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1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Асылбек Дускалиев\Downloads\К ФА_точки зрения.jpg"/>
          <p:cNvPicPr/>
          <p:nvPr/>
        </p:nvPicPr>
        <p:blipFill rotWithShape="1">
          <a:blip r:embed="rId2">
            <a:extLst>
              <a:ext uri="{28A0092B-C50C-407E-A947-70E740481C1C}">
                <a14:useLocalDpi xmlns:a14="http://schemas.microsoft.com/office/drawing/2010/main" val="0"/>
              </a:ext>
            </a:extLst>
          </a:blip>
          <a:srcRect l="9739" t="4715" r="9739" b="8781"/>
          <a:stretch/>
        </p:blipFill>
        <p:spPr bwMode="auto">
          <a:xfrm>
            <a:off x="1582056" y="696687"/>
            <a:ext cx="9027888" cy="57476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570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34725261"/>
              </p:ext>
            </p:extLst>
          </p:nvPr>
        </p:nvGraphicFramePr>
        <p:xfrm>
          <a:off x="623393" y="1746841"/>
          <a:ext cx="11133500" cy="4100220"/>
        </p:xfrm>
        <a:graphic>
          <a:graphicData uri="http://schemas.openxmlformats.org/drawingml/2006/table">
            <a:tbl>
              <a:tblPr firstRow="1" firstCol="1" bandRow="1">
                <a:tableStyleId>{5C22544A-7EE6-4342-B048-85BDC9FD1C3A}</a:tableStyleId>
              </a:tblPr>
              <a:tblGrid>
                <a:gridCol w="1916476"/>
                <a:gridCol w="4128459"/>
                <a:gridCol w="5088565"/>
              </a:tblGrid>
              <a:tr h="412127">
                <a:tc>
                  <a:txBody>
                    <a:bodyPr/>
                    <a:lstStyle/>
                    <a:p>
                      <a:pPr algn="ctr">
                        <a:lnSpc>
                          <a:spcPts val="1800"/>
                        </a:lnSpc>
                        <a:spcAft>
                          <a:spcPts val="1000"/>
                        </a:spcAft>
                      </a:pPr>
                      <a:r>
                        <a:rPr lang="ru-RU" sz="2400" dirty="0">
                          <a:solidFill>
                            <a:schemeClr val="tx1"/>
                          </a:solidFill>
                          <a:effectLst/>
                        </a:rPr>
                        <a:t> </a:t>
                      </a:r>
                      <a:endParaRPr lang="ru-RU" sz="2400" dirty="0">
                        <a:solidFill>
                          <a:schemeClr val="tx1"/>
                        </a:solidFill>
                        <a:effectLst/>
                        <a:latin typeface="Calibri"/>
                        <a:ea typeface="Calibri"/>
                        <a:cs typeface="Times New Roman"/>
                      </a:endParaRPr>
                    </a:p>
                  </a:txBody>
                  <a:tcPr marL="127000" marR="127000" marT="95250" marB="95250" anchor="ctr"/>
                </a:tc>
                <a:tc>
                  <a:txBody>
                    <a:bodyPr/>
                    <a:lstStyle/>
                    <a:p>
                      <a:pPr algn="ctr">
                        <a:lnSpc>
                          <a:spcPts val="1800"/>
                        </a:lnSpc>
                        <a:spcAft>
                          <a:spcPts val="1000"/>
                        </a:spcAft>
                      </a:pPr>
                      <a:r>
                        <a:rPr lang="ru-RU" sz="2400" dirty="0">
                          <a:solidFill>
                            <a:schemeClr val="tx1"/>
                          </a:solidFill>
                          <a:effectLst/>
                        </a:rPr>
                        <a:t>Внешний анализ</a:t>
                      </a:r>
                      <a:endParaRPr lang="ru-RU" sz="2400" dirty="0">
                        <a:solidFill>
                          <a:schemeClr val="tx1"/>
                        </a:solidFill>
                        <a:effectLst/>
                        <a:latin typeface="Calibri"/>
                        <a:ea typeface="Calibri"/>
                        <a:cs typeface="Times New Roman"/>
                      </a:endParaRPr>
                    </a:p>
                  </a:txBody>
                  <a:tcPr marL="127000" marR="127000" marT="95250" marB="95250" anchor="ctr"/>
                </a:tc>
                <a:tc>
                  <a:txBody>
                    <a:bodyPr/>
                    <a:lstStyle/>
                    <a:p>
                      <a:pPr algn="ctr">
                        <a:lnSpc>
                          <a:spcPts val="1800"/>
                        </a:lnSpc>
                        <a:spcAft>
                          <a:spcPts val="1000"/>
                        </a:spcAft>
                      </a:pPr>
                      <a:r>
                        <a:rPr lang="ru-RU" sz="2400" dirty="0">
                          <a:solidFill>
                            <a:schemeClr val="tx1"/>
                          </a:solidFill>
                          <a:effectLst/>
                        </a:rPr>
                        <a:t>Внутренний анализ</a:t>
                      </a:r>
                      <a:endParaRPr lang="ru-RU" sz="2400" dirty="0">
                        <a:solidFill>
                          <a:schemeClr val="tx1"/>
                        </a:solidFill>
                        <a:effectLst/>
                        <a:latin typeface="Calibri"/>
                        <a:ea typeface="Calibri"/>
                        <a:cs typeface="Times New Roman"/>
                      </a:endParaRPr>
                    </a:p>
                  </a:txBody>
                  <a:tcPr marL="127000" marR="127000" marT="95250" marB="95250" anchor="ctr"/>
                </a:tc>
              </a:tr>
              <a:tr h="636924">
                <a:tc>
                  <a:txBody>
                    <a:bodyPr/>
                    <a:lstStyle/>
                    <a:p>
                      <a:pPr>
                        <a:lnSpc>
                          <a:spcPts val="1800"/>
                        </a:lnSpc>
                        <a:spcAft>
                          <a:spcPts val="1000"/>
                        </a:spcAft>
                      </a:pPr>
                      <a:r>
                        <a:rPr lang="ru-RU" sz="2000" dirty="0">
                          <a:solidFill>
                            <a:schemeClr val="tx1"/>
                          </a:solidFill>
                          <a:effectLst/>
                        </a:rPr>
                        <a:t>Цель</a:t>
                      </a:r>
                      <a:endParaRPr lang="ru-RU" sz="20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Оценка финансового состояния (проблема выбора)</a:t>
                      </a:r>
                      <a:endParaRPr lang="ru-RU" sz="22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Улучшение финансового состояния</a:t>
                      </a:r>
                      <a:endParaRPr lang="ru-RU" sz="2200" dirty="0">
                        <a:solidFill>
                          <a:schemeClr val="tx1"/>
                        </a:solidFill>
                        <a:effectLst/>
                        <a:latin typeface="Calibri"/>
                        <a:ea typeface="Calibri"/>
                        <a:cs typeface="Times New Roman"/>
                      </a:endParaRPr>
                    </a:p>
                  </a:txBody>
                  <a:tcPr marL="127000" marR="127000" marT="95250" marB="95250" anchor="ctr"/>
                </a:tc>
              </a:tr>
              <a:tr h="861720">
                <a:tc>
                  <a:txBody>
                    <a:bodyPr/>
                    <a:lstStyle/>
                    <a:p>
                      <a:pPr>
                        <a:lnSpc>
                          <a:spcPts val="1800"/>
                        </a:lnSpc>
                        <a:spcAft>
                          <a:spcPts val="1000"/>
                        </a:spcAft>
                      </a:pPr>
                      <a:r>
                        <a:rPr lang="ru-RU" sz="2000" dirty="0">
                          <a:solidFill>
                            <a:schemeClr val="tx1"/>
                          </a:solidFill>
                          <a:effectLst/>
                        </a:rPr>
                        <a:t>Исходные данные</a:t>
                      </a:r>
                      <a:endParaRPr lang="ru-RU" sz="20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Открытая (стандартная) бухгалтерская отчетность</a:t>
                      </a:r>
                      <a:endParaRPr lang="ru-RU" sz="22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Любая информация, необходимая для решения поставленной задачи</a:t>
                      </a:r>
                      <a:endParaRPr lang="ru-RU" sz="2200" dirty="0">
                        <a:solidFill>
                          <a:schemeClr val="tx1"/>
                        </a:solidFill>
                        <a:effectLst/>
                        <a:latin typeface="Calibri"/>
                        <a:ea typeface="Calibri"/>
                        <a:cs typeface="Times New Roman"/>
                      </a:endParaRPr>
                    </a:p>
                  </a:txBody>
                  <a:tcPr marL="127000" marR="127000" marT="95250" marB="95250" anchor="ctr"/>
                </a:tc>
              </a:tr>
              <a:tr h="636924">
                <a:tc>
                  <a:txBody>
                    <a:bodyPr/>
                    <a:lstStyle/>
                    <a:p>
                      <a:pPr>
                        <a:lnSpc>
                          <a:spcPts val="1800"/>
                        </a:lnSpc>
                        <a:spcAft>
                          <a:spcPts val="1000"/>
                        </a:spcAft>
                      </a:pPr>
                      <a:r>
                        <a:rPr lang="ru-RU" sz="2000" dirty="0">
                          <a:solidFill>
                            <a:schemeClr val="tx1"/>
                          </a:solidFill>
                          <a:effectLst/>
                        </a:rPr>
                        <a:t>Методика</a:t>
                      </a:r>
                      <a:endParaRPr lang="ru-RU" sz="20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a:solidFill>
                            <a:schemeClr val="tx1"/>
                          </a:solidFill>
                          <a:effectLst/>
                        </a:rPr>
                        <a:t>Стандартная</a:t>
                      </a:r>
                      <a:endParaRPr lang="ru-RU" sz="220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Любая, соответствующая решению поставленной задачи</a:t>
                      </a:r>
                      <a:endParaRPr lang="ru-RU" sz="2200" dirty="0">
                        <a:solidFill>
                          <a:schemeClr val="tx1"/>
                        </a:solidFill>
                        <a:effectLst/>
                        <a:latin typeface="Calibri"/>
                        <a:ea typeface="Calibri"/>
                        <a:cs typeface="Times New Roman"/>
                      </a:endParaRPr>
                    </a:p>
                  </a:txBody>
                  <a:tcPr marL="127000" marR="127000" marT="95250" marB="95250" anchor="ctr"/>
                </a:tc>
              </a:tr>
              <a:tr h="636924">
                <a:tc>
                  <a:txBody>
                    <a:bodyPr/>
                    <a:lstStyle/>
                    <a:p>
                      <a:pPr>
                        <a:lnSpc>
                          <a:spcPts val="1800"/>
                        </a:lnSpc>
                        <a:spcAft>
                          <a:spcPts val="1000"/>
                        </a:spcAft>
                      </a:pPr>
                      <a:r>
                        <a:rPr lang="ru-RU" sz="2000" dirty="0">
                          <a:solidFill>
                            <a:schemeClr val="tx1"/>
                          </a:solidFill>
                          <a:effectLst/>
                        </a:rPr>
                        <a:t>Акцент</a:t>
                      </a:r>
                      <a:endParaRPr lang="ru-RU" sz="20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a:solidFill>
                            <a:schemeClr val="tx1"/>
                          </a:solidFill>
                          <a:effectLst/>
                        </a:rPr>
                        <a:t>Сравнение с другими предприятиями</a:t>
                      </a:r>
                      <a:endParaRPr lang="ru-RU" sz="220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Выявление причинно-следственных связей</a:t>
                      </a:r>
                      <a:endParaRPr lang="ru-RU" sz="2200" dirty="0">
                        <a:solidFill>
                          <a:schemeClr val="tx1"/>
                        </a:solidFill>
                        <a:effectLst/>
                        <a:latin typeface="Calibri"/>
                        <a:ea typeface="Calibri"/>
                        <a:cs typeface="Times New Roman"/>
                      </a:endParaRPr>
                    </a:p>
                  </a:txBody>
                  <a:tcPr marL="127000" marR="127000" marT="95250" marB="95250" anchor="ctr"/>
                </a:tc>
              </a:tr>
              <a:tr h="861720">
                <a:tc>
                  <a:txBody>
                    <a:bodyPr/>
                    <a:lstStyle/>
                    <a:p>
                      <a:pPr>
                        <a:lnSpc>
                          <a:spcPts val="1800"/>
                        </a:lnSpc>
                        <a:spcAft>
                          <a:spcPts val="1000"/>
                        </a:spcAft>
                      </a:pPr>
                      <a:r>
                        <a:rPr lang="ru-RU" sz="2000" dirty="0">
                          <a:solidFill>
                            <a:schemeClr val="tx1"/>
                          </a:solidFill>
                          <a:effectLst/>
                        </a:rPr>
                        <a:t>Объект исследования</a:t>
                      </a:r>
                      <a:endParaRPr lang="ru-RU" sz="2000" dirty="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a:solidFill>
                            <a:schemeClr val="tx1"/>
                          </a:solidFill>
                          <a:effectLst/>
                        </a:rPr>
                        <a:t>Предприятие в целом</a:t>
                      </a:r>
                      <a:endParaRPr lang="ru-RU" sz="2200">
                        <a:solidFill>
                          <a:schemeClr val="tx1"/>
                        </a:solidFill>
                        <a:effectLst/>
                        <a:latin typeface="Calibri"/>
                        <a:ea typeface="Calibri"/>
                        <a:cs typeface="Times New Roman"/>
                      </a:endParaRPr>
                    </a:p>
                  </a:txBody>
                  <a:tcPr marL="127000" marR="127000" marT="95250" marB="95250" anchor="ctr"/>
                </a:tc>
                <a:tc>
                  <a:txBody>
                    <a:bodyPr/>
                    <a:lstStyle/>
                    <a:p>
                      <a:pPr>
                        <a:lnSpc>
                          <a:spcPts val="1800"/>
                        </a:lnSpc>
                        <a:spcAft>
                          <a:spcPts val="1000"/>
                        </a:spcAft>
                      </a:pPr>
                      <a:r>
                        <a:rPr lang="ru-RU" sz="2200" dirty="0">
                          <a:solidFill>
                            <a:schemeClr val="tx1"/>
                          </a:solidFill>
                          <a:effectLst/>
                        </a:rPr>
                        <a:t>Предприятие, его структурные подразделения, направления деятельности, виды продукции</a:t>
                      </a:r>
                      <a:endParaRPr lang="ru-RU" sz="2200" dirty="0">
                        <a:solidFill>
                          <a:schemeClr val="tx1"/>
                        </a:solidFill>
                        <a:effectLst/>
                        <a:latin typeface="Calibri"/>
                        <a:ea typeface="Calibri"/>
                        <a:cs typeface="Times New Roman"/>
                      </a:endParaRPr>
                    </a:p>
                  </a:txBody>
                  <a:tcPr marL="127000" marR="127000" marT="95250" marB="95250" anchor="ctr"/>
                </a:tc>
              </a:tr>
            </a:tbl>
          </a:graphicData>
        </a:graphic>
      </p:graphicFrame>
      <p:sp>
        <p:nvSpPr>
          <p:cNvPr id="3" name="Заголовок 1"/>
          <p:cNvSpPr txBox="1">
            <a:spLocks/>
          </p:cNvSpPr>
          <p:nvPr/>
        </p:nvSpPr>
        <p:spPr>
          <a:xfrm>
            <a:off x="819151" y="349746"/>
            <a:ext cx="11049000" cy="1282452"/>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7300" b="1" dirty="0"/>
              <a:t>Результаты анализа </a:t>
            </a:r>
            <a:r>
              <a:rPr lang="ru-RU" sz="7300" b="1" dirty="0" smtClean="0"/>
              <a:t>для:</a:t>
            </a:r>
          </a:p>
          <a:p>
            <a:pPr algn="l"/>
            <a:r>
              <a:rPr lang="ru-RU" sz="4800" dirty="0" smtClean="0">
                <a:solidFill>
                  <a:srgbClr val="FF0000"/>
                </a:solidFill>
              </a:rPr>
              <a:t>• внутренних пользователей,</a:t>
            </a:r>
          </a:p>
          <a:p>
            <a:pPr algn="l"/>
            <a:r>
              <a:rPr lang="ru-RU" sz="4800" dirty="0" smtClean="0">
                <a:solidFill>
                  <a:srgbClr val="FF0000"/>
                </a:solidFill>
              </a:rPr>
              <a:t>• внешних пользователей.</a:t>
            </a:r>
          </a:p>
        </p:txBody>
      </p:sp>
      <p:cxnSp>
        <p:nvCxnSpPr>
          <p:cNvPr id="5" name="Straight Connector 15"/>
          <p:cNvCxnSpPr/>
          <p:nvPr/>
        </p:nvCxnSpPr>
        <p:spPr>
          <a:xfrm>
            <a:off x="452079" y="861070"/>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32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21487" t="12571" r="21487" b="7641"/>
          <a:stretch/>
        </p:blipFill>
        <p:spPr bwMode="auto">
          <a:xfrm>
            <a:off x="1538514" y="377374"/>
            <a:ext cx="9114972" cy="5900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97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26321509"/>
              </p:ext>
            </p:extLst>
          </p:nvPr>
        </p:nvGraphicFramePr>
        <p:xfrm>
          <a:off x="143339" y="116633"/>
          <a:ext cx="11905323" cy="6652766"/>
        </p:xfrm>
        <a:graphic>
          <a:graphicData uri="http://schemas.openxmlformats.org/drawingml/2006/table">
            <a:tbl>
              <a:tblPr firstRow="1" firstCol="1" bandRow="1">
                <a:tableStyleId>{5C22544A-7EE6-4342-B048-85BDC9FD1C3A}</a:tableStyleId>
              </a:tblPr>
              <a:tblGrid>
                <a:gridCol w="1686587"/>
                <a:gridCol w="10218736"/>
              </a:tblGrid>
              <a:tr h="960664">
                <a:tc>
                  <a:txBody>
                    <a:bodyPr/>
                    <a:lstStyle/>
                    <a:p>
                      <a:pPr algn="ctr">
                        <a:lnSpc>
                          <a:spcPct val="115000"/>
                        </a:lnSpc>
                      </a:pPr>
                      <a:r>
                        <a:rPr lang="ru-RU" sz="1400" dirty="0">
                          <a:solidFill>
                            <a:schemeClr val="tx1"/>
                          </a:solidFill>
                          <a:effectLst/>
                        </a:rPr>
                        <a:t>Пользователи финансово-аналитической информации</a:t>
                      </a:r>
                      <a:endParaRPr lang="ru-RU" sz="1400" dirty="0">
                        <a:solidFill>
                          <a:schemeClr val="tx1"/>
                        </a:solidFill>
                        <a:effectLst/>
                        <a:latin typeface="Times New Roman"/>
                        <a:ea typeface="Times New Roman"/>
                        <a:cs typeface="Times New Roman"/>
                      </a:endParaRPr>
                    </a:p>
                  </a:txBody>
                  <a:tcPr marL="4825" marR="4825" marT="3619" marB="3619" anchor="ctr"/>
                </a:tc>
                <a:tc>
                  <a:txBody>
                    <a:bodyPr/>
                    <a:lstStyle/>
                    <a:p>
                      <a:pPr algn="ctr">
                        <a:lnSpc>
                          <a:spcPct val="115000"/>
                        </a:lnSpc>
                      </a:pPr>
                      <a:r>
                        <a:rPr lang="ru-RU" sz="2400" dirty="0">
                          <a:solidFill>
                            <a:schemeClr val="tx1"/>
                          </a:solidFill>
                          <a:effectLst/>
                        </a:rPr>
                        <a:t>Сфера экономических интересов в оценке финансовой деятельности</a:t>
                      </a:r>
                      <a:endParaRPr lang="ru-RU" sz="2400" dirty="0">
                        <a:solidFill>
                          <a:schemeClr val="tx1"/>
                        </a:solidFill>
                        <a:effectLst/>
                        <a:latin typeface="Times New Roman"/>
                        <a:ea typeface="Times New Roman"/>
                        <a:cs typeface="Times New Roman"/>
                      </a:endParaRPr>
                    </a:p>
                  </a:txBody>
                  <a:tcPr marL="4825" marR="4825" marT="3619" marB="3619" anchor="ctr"/>
                </a:tc>
              </a:tr>
              <a:tr h="892548">
                <a:tc>
                  <a:txBody>
                    <a:bodyPr/>
                    <a:lstStyle/>
                    <a:p>
                      <a:pPr marL="0" indent="0" algn="l">
                        <a:lnSpc>
                          <a:spcPct val="115000"/>
                        </a:lnSpc>
                        <a:buNone/>
                      </a:pPr>
                      <a:r>
                        <a:rPr lang="ru-RU" sz="1600" dirty="0" smtClean="0">
                          <a:solidFill>
                            <a:schemeClr val="tx1"/>
                          </a:solidFill>
                          <a:effectLst/>
                        </a:rPr>
                        <a:t>Собственники</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Оценка целесообразности произведенных расходов и достигнутых финансовых результатов, финансовой устойчивости и  конкурентоспособности, возможностей и перспектив дальнейшего развития, эффективности использования земных средств. Выявление убытков, непроизводительных расходов и потерь. Составление обоснованных прогнозов о финансовой состоятельности предприятия.</a:t>
                      </a:r>
                      <a:endParaRPr lang="ru-RU" sz="1300" dirty="0">
                        <a:solidFill>
                          <a:schemeClr val="tx1"/>
                        </a:solidFill>
                        <a:effectLst/>
                        <a:latin typeface="Times New Roman"/>
                        <a:ea typeface="Times New Roman"/>
                        <a:cs typeface="Times New Roman"/>
                      </a:endParaRPr>
                    </a:p>
                  </a:txBody>
                  <a:tcPr marL="4825" marR="4825" marT="3619" marB="3619" anchor="ctr"/>
                </a:tc>
              </a:tr>
              <a:tr h="899848">
                <a:tc>
                  <a:txBody>
                    <a:bodyPr/>
                    <a:lstStyle/>
                    <a:p>
                      <a:pPr algn="l">
                        <a:lnSpc>
                          <a:spcPct val="115000"/>
                        </a:lnSpc>
                      </a:pPr>
                      <a:r>
                        <a:rPr lang="ru-RU" sz="1600" dirty="0" smtClean="0">
                          <a:solidFill>
                            <a:schemeClr val="tx1"/>
                          </a:solidFill>
                          <a:effectLst/>
                        </a:rPr>
                        <a:t>Акционеры</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Анализ состава управленческих расходов и оценок их целесообразности. Анализ формирования бухгалтерской прибыли и прибыли, остающейся в  распоряжении предприятия. Анализ убытков, непроизводительных расходов и потерь. Структурный анализ расходования прибыли на  накопление потребление. Оценка эффективности проводимой дивидендной политики.</a:t>
                      </a:r>
                      <a:endParaRPr lang="ru-RU" sz="1300" dirty="0">
                        <a:solidFill>
                          <a:schemeClr val="tx1"/>
                        </a:solidFill>
                        <a:effectLst/>
                        <a:latin typeface="Times New Roman"/>
                        <a:ea typeface="Times New Roman"/>
                        <a:cs typeface="Times New Roman"/>
                      </a:endParaRPr>
                    </a:p>
                  </a:txBody>
                  <a:tcPr marL="4825" marR="4825" marT="3619" marB="3619" anchor="ctr"/>
                </a:tc>
              </a:tr>
              <a:tr h="1113926">
                <a:tc>
                  <a:txBody>
                    <a:bodyPr/>
                    <a:lstStyle/>
                    <a:p>
                      <a:pPr algn="l">
                        <a:lnSpc>
                          <a:spcPct val="115000"/>
                        </a:lnSpc>
                      </a:pPr>
                      <a:r>
                        <a:rPr lang="ru-RU" sz="1600" dirty="0" smtClean="0">
                          <a:solidFill>
                            <a:schemeClr val="tx1"/>
                          </a:solidFill>
                          <a:effectLst/>
                        </a:rPr>
                        <a:t>Кредиторы</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Оценка состава и структуры имущества предприятия. Анализ и оценка финансового состояния предприятия, его платежеспособности и  финансовой устойчивости. Оценка эффективности использования собственного и заемного капитала. Анализ состава, структуры и  соотношения дебиторской и кредиторской задолженности. Оценка расчетов по ранее полученным краткосрочным и долгосрочным кредитам и  займам.</a:t>
                      </a:r>
                      <a:endParaRPr lang="ru-RU" sz="1300" dirty="0">
                        <a:solidFill>
                          <a:schemeClr val="tx1"/>
                        </a:solidFill>
                        <a:effectLst/>
                        <a:latin typeface="Times New Roman"/>
                        <a:ea typeface="Times New Roman"/>
                        <a:cs typeface="Times New Roman"/>
                      </a:endParaRPr>
                    </a:p>
                  </a:txBody>
                  <a:tcPr marL="4825" marR="4825" marT="3619" marB="3619" anchor="ctr"/>
                </a:tc>
              </a:tr>
              <a:tr h="737770">
                <a:tc>
                  <a:txBody>
                    <a:bodyPr/>
                    <a:lstStyle/>
                    <a:p>
                      <a:pPr algn="l">
                        <a:lnSpc>
                          <a:spcPct val="115000"/>
                        </a:lnSpc>
                      </a:pPr>
                      <a:r>
                        <a:rPr lang="ru-RU" sz="1600" dirty="0" smtClean="0">
                          <a:solidFill>
                            <a:schemeClr val="tx1"/>
                          </a:solidFill>
                          <a:effectLst/>
                        </a:rPr>
                        <a:t>Поставщики </a:t>
                      </a:r>
                      <a:r>
                        <a:rPr lang="ru-RU" sz="1600" dirty="0">
                          <a:solidFill>
                            <a:schemeClr val="tx1"/>
                          </a:solidFill>
                          <a:effectLst/>
                        </a:rPr>
                        <a:t>и покупатели</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Оценка ликвидности текущих обязательств. Наличие просроченной дебиторской и  кредиторской задолженностей. Анализ и оценка структуры оборотных активов</a:t>
                      </a:r>
                      <a:r>
                        <a:rPr lang="ru-RU" sz="1300" dirty="0" smtClean="0">
                          <a:solidFill>
                            <a:schemeClr val="tx1"/>
                          </a:solidFill>
                          <a:effectLst/>
                        </a:rPr>
                        <a:t>. Оценка </a:t>
                      </a:r>
                      <a:r>
                        <a:rPr lang="ru-RU" sz="1300" dirty="0">
                          <a:solidFill>
                            <a:schemeClr val="tx1"/>
                          </a:solidFill>
                          <a:effectLst/>
                        </a:rPr>
                        <a:t>платежеспособности и  финансовой устойчивости.</a:t>
                      </a:r>
                      <a:endParaRPr lang="ru-RU" sz="1300" dirty="0">
                        <a:solidFill>
                          <a:schemeClr val="tx1"/>
                        </a:solidFill>
                        <a:effectLst/>
                        <a:latin typeface="Times New Roman"/>
                        <a:ea typeface="Times New Roman"/>
                        <a:cs typeface="Times New Roman"/>
                      </a:endParaRPr>
                    </a:p>
                  </a:txBody>
                  <a:tcPr marL="4825" marR="4825" marT="3619" marB="3619" anchor="ctr"/>
                </a:tc>
              </a:tr>
              <a:tr h="1136914">
                <a:tc>
                  <a:txBody>
                    <a:bodyPr/>
                    <a:lstStyle/>
                    <a:p>
                      <a:pPr algn="l">
                        <a:lnSpc>
                          <a:spcPct val="115000"/>
                        </a:lnSpc>
                      </a:pPr>
                      <a:r>
                        <a:rPr lang="ru-RU" sz="1600" dirty="0" smtClean="0">
                          <a:solidFill>
                            <a:schemeClr val="tx1"/>
                          </a:solidFill>
                          <a:effectLst/>
                        </a:rPr>
                        <a:t>Инвесторы</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Оценка финансового состояния предприятия, эффективности использования собственного и заемного капитала, дебиторской и кредиторской задолженностей, имущество предприятия, внеоборотных и оборотных активов. Анализ степени ликвидности погашения краткосрочных и  долгосрочных обязательств, финансовой устойчивости. Анализ и оценка эффективности долгосрочных и краткосрочных финансовых вложений за  счет собственных средств предприятия.</a:t>
                      </a:r>
                      <a:endParaRPr lang="ru-RU" sz="1300" dirty="0">
                        <a:solidFill>
                          <a:schemeClr val="tx1"/>
                        </a:solidFill>
                        <a:effectLst/>
                        <a:latin typeface="Times New Roman"/>
                        <a:ea typeface="Times New Roman"/>
                        <a:cs typeface="Times New Roman"/>
                      </a:endParaRPr>
                    </a:p>
                  </a:txBody>
                  <a:tcPr marL="4825" marR="4825" marT="3619" marB="3619" anchor="ctr"/>
                </a:tc>
              </a:tr>
              <a:tr h="883066">
                <a:tc>
                  <a:txBody>
                    <a:bodyPr/>
                    <a:lstStyle/>
                    <a:p>
                      <a:pPr algn="l">
                        <a:lnSpc>
                          <a:spcPct val="115000"/>
                        </a:lnSpc>
                      </a:pPr>
                      <a:r>
                        <a:rPr lang="ru-RU" sz="1600" dirty="0" smtClean="0">
                          <a:solidFill>
                            <a:schemeClr val="tx1"/>
                          </a:solidFill>
                          <a:effectLst/>
                        </a:rPr>
                        <a:t>Наемные </a:t>
                      </a:r>
                      <a:r>
                        <a:rPr lang="ru-RU" sz="1600" dirty="0">
                          <a:solidFill>
                            <a:schemeClr val="tx1"/>
                          </a:solidFill>
                          <a:effectLst/>
                        </a:rPr>
                        <a:t>работники</a:t>
                      </a:r>
                      <a:endParaRPr lang="ru-RU" sz="1600" dirty="0">
                        <a:solidFill>
                          <a:schemeClr val="tx1"/>
                        </a:solidFill>
                        <a:effectLst/>
                        <a:latin typeface="Times New Roman"/>
                        <a:ea typeface="Times New Roman"/>
                        <a:cs typeface="Times New Roman"/>
                      </a:endParaRPr>
                    </a:p>
                  </a:txBody>
                  <a:tcPr marL="4825" marR="4825" marT="3619" marB="3619" anchor="ctr"/>
                </a:tc>
                <a:tc>
                  <a:txBody>
                    <a:bodyPr/>
                    <a:lstStyle/>
                    <a:p>
                      <a:pPr algn="just">
                        <a:lnSpc>
                          <a:spcPct val="115000"/>
                        </a:lnSpc>
                      </a:pPr>
                      <a:r>
                        <a:rPr lang="ru-RU" sz="1300" dirty="0">
                          <a:solidFill>
                            <a:schemeClr val="tx1"/>
                          </a:solidFill>
                          <a:effectLst/>
                        </a:rPr>
                        <a:t>Оценка динамики объема продаж, расходов на производство продукции, выполнения производственных заданий и соблюдения трудового законодательства по оплате труда, предоставлению трудовых и  социальных льгот за счет чистой прибыли предприятия.</a:t>
                      </a:r>
                      <a:endParaRPr lang="ru-RU" sz="1300" dirty="0">
                        <a:solidFill>
                          <a:schemeClr val="tx1"/>
                        </a:solidFill>
                        <a:effectLst/>
                        <a:latin typeface="Times New Roman"/>
                        <a:ea typeface="Times New Roman"/>
                        <a:cs typeface="Times New Roman"/>
                      </a:endParaRPr>
                    </a:p>
                  </a:txBody>
                  <a:tcPr marL="4825" marR="4825" marT="3619" marB="3619" anchor="ctr"/>
                </a:tc>
              </a:tr>
            </a:tbl>
          </a:graphicData>
        </a:graphic>
      </p:graphicFrame>
    </p:spTree>
    <p:extLst>
      <p:ext uri="{BB962C8B-B14F-4D97-AF65-F5344CB8AC3E}">
        <p14:creationId xmlns:p14="http://schemas.microsoft.com/office/powerpoint/2010/main" val="770332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856</Words>
  <Application>Microsoft Office PowerPoint</Application>
  <PresentationFormat>Широкоэкранный</PresentationFormat>
  <Paragraphs>227</Paragraphs>
  <Slides>25</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 Unicode MS</vt:lpstr>
      <vt:lpstr>Arial</vt:lpstr>
      <vt:lpstr>Arial Narrow</vt:lpstr>
      <vt:lpstr>Bookman Old Style</vt:lpstr>
      <vt:lpstr>Calibri</vt:lpstr>
      <vt:lpstr>Calibri Light</vt:lpstr>
      <vt:lpstr>Times New Roman</vt:lpstr>
      <vt:lpstr>Wingdings</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2016</dc:title>
  <dc:creator>John Custer</dc:creator>
  <cp:lastModifiedBy>Кукиев Абай</cp:lastModifiedBy>
  <cp:revision>85</cp:revision>
  <dcterms:created xsi:type="dcterms:W3CDTF">2016-03-13T21:05:59Z</dcterms:created>
  <dcterms:modified xsi:type="dcterms:W3CDTF">2019-11-04T10:47:36Z</dcterms:modified>
</cp:coreProperties>
</file>